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3"/>
  </p:handoutMasterIdLst>
  <p:sldIdLst>
    <p:sldId id="286" r:id="rId2"/>
    <p:sldId id="287" r:id="rId3"/>
    <p:sldId id="288" r:id="rId4"/>
    <p:sldId id="289" r:id="rId5"/>
    <p:sldId id="290" r:id="rId6"/>
    <p:sldId id="291" r:id="rId7"/>
    <p:sldId id="304" r:id="rId8"/>
    <p:sldId id="305" r:id="rId9"/>
    <p:sldId id="306" r:id="rId10"/>
    <p:sldId id="307" r:id="rId11"/>
    <p:sldId id="310" r:id="rId12"/>
    <p:sldId id="312" r:id="rId13"/>
    <p:sldId id="311" r:id="rId14"/>
    <p:sldId id="332" r:id="rId15"/>
    <p:sldId id="315" r:id="rId16"/>
    <p:sldId id="316" r:id="rId17"/>
    <p:sldId id="333" r:id="rId18"/>
    <p:sldId id="334" r:id="rId19"/>
    <p:sldId id="335" r:id="rId20"/>
    <p:sldId id="336" r:id="rId21"/>
    <p:sldId id="337" r:id="rId2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52"/>
  </p:normalViewPr>
  <p:slideViewPr>
    <p:cSldViewPr snapToGrid="0" snapToObjects="1">
      <p:cViewPr>
        <p:scale>
          <a:sx n="63" d="100"/>
          <a:sy n="63" d="100"/>
        </p:scale>
        <p:origin x="-126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B0B56B72-1533-5945-8CED-FF23C88AD1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D908506-FB12-B947-9814-C65551F54A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4A3E4-F4E8-A84C-84D3-E26C6CA971A6}" type="datetimeFigureOut">
              <a:rPr lang="es-AR" smtClean="0"/>
              <a:t>14/12/2019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B95B291-620A-4946-BA21-15153866A2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7483082-D88F-C649-A4ED-EECDF0F85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D72B2-1AAF-EA4E-AC51-7313E25544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8649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001286-2295-734B-9401-530E7E2E2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2384FB6-6FDF-A943-B97B-BBE2050A9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7343BFF-29D7-B44B-911F-92C5A35D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7645-D420-B049-AE40-19B088CB1118}" type="datetimeFigureOut">
              <a:rPr lang="es-AR" smtClean="0"/>
              <a:t>14/12/2019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E99950B-C332-8443-8598-D530592F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FF1499B-39F6-D345-B5C7-B6DCDE077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3658-A5DE-324C-A68D-63C51D3071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6423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641819-FA13-204C-B9F6-7652760D9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58FD0D0-B430-3F40-906A-A7F8B8015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E2AF4DB-4E7B-C34C-80EB-F711862F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7645-D420-B049-AE40-19B088CB1118}" type="datetimeFigureOut">
              <a:rPr lang="es-AR" smtClean="0"/>
              <a:t>14/12/2019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019D8A-9E51-B24E-864D-FB62BE6DB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55A9B94-24B4-B542-8790-2440F1DB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3658-A5DE-324C-A68D-63C51D3071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168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92E26F2-B425-C441-8C1A-7BA3AFC58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2C10773-6EAA-D640-A37B-858921CD8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355404A-10F7-5B4E-823A-CC8C9A66B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7645-D420-B049-AE40-19B088CB1118}" type="datetimeFigureOut">
              <a:rPr lang="es-AR" smtClean="0"/>
              <a:t>14/12/2019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68C2B47-CD90-2C49-87CC-B7BED3D4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66196D0-E1C3-9242-87F4-B41D90AC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3658-A5DE-324C-A68D-63C51D3071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860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30765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7691CB-DF2A-E64D-BB25-75AA54B1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DF179EC-3198-EE43-ABDD-22D10538D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99268A0-25BC-8B4C-9ABB-98E635E82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7645-D420-B049-AE40-19B088CB1118}" type="datetimeFigureOut">
              <a:rPr lang="es-AR" smtClean="0"/>
              <a:t>14/12/2019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C2B960A-B317-F644-A838-4D617A5F7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1BD259D-E5C8-D244-A740-1803C94F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3658-A5DE-324C-A68D-63C51D3071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177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4D5309-28BA-C34F-B579-F9BC9DBA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B428C09-4880-4849-894E-4699ABF70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393BCE1-2E9D-864F-B7A0-42C5098A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7645-D420-B049-AE40-19B088CB1118}" type="datetimeFigureOut">
              <a:rPr lang="es-AR" smtClean="0"/>
              <a:t>14/12/2019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5D37C9C-E106-0D4B-B496-E230AE229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45FFD24-3770-2D42-A697-2BA26BEC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3658-A5DE-324C-A68D-63C51D3071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498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38966C-831B-C144-865B-1D0FAA27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C24B5AB-AFF1-7041-91CF-DDD0A68A6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98D3B7E-D72E-2F42-A9A6-4A5D79F0B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84E5118-23D1-3D40-84C6-B9CAD1CF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7645-D420-B049-AE40-19B088CB1118}" type="datetimeFigureOut">
              <a:rPr lang="es-AR" smtClean="0"/>
              <a:t>14/12/2019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C5AD244-4C0B-D142-8F45-F91F0E5D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891CD5F-2684-514B-BD29-DD3366C94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3658-A5DE-324C-A68D-63C51D3071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2021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619483-BFF6-4C43-A7A9-B7BFA4DE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F7BF976-36A3-9B4C-AEE7-19E83E354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F37978D-F9B8-694A-81D8-6AF512E5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DD2D55B-37AB-E149-A1C7-4F8D2324B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07473B5-CDE1-F443-A359-2A3016538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36D090BD-E242-2246-BA31-665F22E39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7645-D420-B049-AE40-19B088CB1118}" type="datetimeFigureOut">
              <a:rPr lang="es-AR" smtClean="0"/>
              <a:t>14/12/2019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7D0AC6D-1195-3D4D-B2FC-D1F9E521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6B1F5C1-B3AF-D54E-B36A-2D8037ED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3658-A5DE-324C-A68D-63C51D3071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406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BD61AB-7CE0-4448-AFFB-BF78818B2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740C069-E6AE-6E41-B5EB-B8121B680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7645-D420-B049-AE40-19B088CB1118}" type="datetimeFigureOut">
              <a:rPr lang="es-AR" smtClean="0"/>
              <a:t>14/12/2019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47FC484-9FE1-8146-82E6-3FA6B3CD4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B052614-AA60-E043-A0A3-D9D765C27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3658-A5DE-324C-A68D-63C51D3071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519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9A6A778-5874-FA4E-8CBB-A58B94E9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7645-D420-B049-AE40-19B088CB1118}" type="datetimeFigureOut">
              <a:rPr lang="es-AR" smtClean="0"/>
              <a:t>14/12/2019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C418090-F5F8-5C42-8F3A-0AA851E63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2A23110-36D0-2940-8E91-18DE2821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3658-A5DE-324C-A68D-63C51D3071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499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10ACE2-E918-4543-9A52-36395B2ED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025A2AB-1C8D-1543-9F41-6C819F29E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942BFB9-F63F-ED4F-8569-EE1317197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D6B5822-CB50-794F-B064-8B580314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7645-D420-B049-AE40-19B088CB1118}" type="datetimeFigureOut">
              <a:rPr lang="es-AR" smtClean="0"/>
              <a:t>14/12/2019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9BED658-3009-0046-95CA-0120CB4CC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625C951-ED2A-3F4B-8832-43F959A7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3658-A5DE-324C-A68D-63C51D3071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27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4D029F-8ED9-9A45-B4BB-5F205D6E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4979225-3A66-7D4E-B20F-CF7246AE9C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AA65CCA-B106-044A-AFDA-F65A1C5D2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DF643D1-CC57-6748-9269-56CF66CB3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7645-D420-B049-AE40-19B088CB1118}" type="datetimeFigureOut">
              <a:rPr lang="es-AR" smtClean="0"/>
              <a:t>14/12/2019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E2C7EB5-003E-E344-B330-EC2482499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084EC26-1ECC-DF43-8F05-7A3B90D8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3658-A5DE-324C-A68D-63C51D3071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136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61B59E2-2BFE-9344-A260-BBE656FCF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875240A-0F3C-C444-A634-EC8302C71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693AB23-3B89-F042-984E-26D433232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37645-D420-B049-AE40-19B088CB1118}" type="datetimeFigureOut">
              <a:rPr lang="es-AR" smtClean="0"/>
              <a:t>14/12/2019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6A82369-CE76-5A4E-8B23-7F7CD2A7C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58D79C0-6925-B846-B602-AC3D54C53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73658-A5DE-324C-A68D-63C51D30717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091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2">
            <a:extLst>
              <a:ext uri="{FF2B5EF4-FFF2-40B4-BE49-F238E27FC236}">
                <a16:creationId xmlns:a16="http://schemas.microsoft.com/office/drawing/2014/main" xmlns="" id="{6516E510-A107-D34F-AC69-1D1545DC2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345" y="1082636"/>
            <a:ext cx="601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EAEAEA">
                <a:gamma/>
                <a:shade val="60000"/>
                <a:invGamma/>
                <a:alpha val="74998"/>
              </a:srgbClr>
            </a:prst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A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Dos elementos del proceso de producción                                    de Políticas Públicas </a:t>
            </a:r>
            <a:endParaRPr lang="es-ES_tradnl" altLang="es-AR" sz="20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83" name="Group 18">
            <a:extLst>
              <a:ext uri="{FF2B5EF4-FFF2-40B4-BE49-F238E27FC236}">
                <a16:creationId xmlns:a16="http://schemas.microsoft.com/office/drawing/2014/main" xmlns="" id="{221DE855-D668-D248-B6ED-EC38D85671D6}"/>
              </a:ext>
            </a:extLst>
          </p:cNvPr>
          <p:cNvGrpSpPr>
            <a:grpSpLocks/>
          </p:cNvGrpSpPr>
          <p:nvPr/>
        </p:nvGrpSpPr>
        <p:grpSpPr bwMode="auto">
          <a:xfrm>
            <a:off x="3846945" y="3013364"/>
            <a:ext cx="7315200" cy="1219200"/>
            <a:chOff x="384" y="1920"/>
            <a:chExt cx="5040" cy="864"/>
          </a:xfrm>
        </p:grpSpPr>
        <p:sp>
          <p:nvSpPr>
            <p:cNvPr id="150" name="Oval 10">
              <a:extLst>
                <a:ext uri="{FF2B5EF4-FFF2-40B4-BE49-F238E27FC236}">
                  <a16:creationId xmlns:a16="http://schemas.microsoft.com/office/drawing/2014/main" xmlns="" id="{735A6967-7613-AC4B-B066-FF8D52B49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920"/>
              <a:ext cx="1584" cy="86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AR" altLang="es-AR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Política</a:t>
              </a:r>
            </a:p>
          </p:txBody>
        </p:sp>
        <p:sp>
          <p:nvSpPr>
            <p:cNvPr id="151" name="Oval 9">
              <a:extLst>
                <a:ext uri="{FF2B5EF4-FFF2-40B4-BE49-F238E27FC236}">
                  <a16:creationId xmlns:a16="http://schemas.microsoft.com/office/drawing/2014/main" xmlns="" id="{267471DD-81F4-9440-B6DB-7A2EC9579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920"/>
              <a:ext cx="1584" cy="86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AR" altLang="es-AR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Análisis</a:t>
              </a:r>
            </a:p>
          </p:txBody>
        </p:sp>
      </p:grpSp>
      <p:grpSp>
        <p:nvGrpSpPr>
          <p:cNvPr id="152" name="Group 19">
            <a:extLst>
              <a:ext uri="{FF2B5EF4-FFF2-40B4-BE49-F238E27FC236}">
                <a16:creationId xmlns:a16="http://schemas.microsoft.com/office/drawing/2014/main" xmlns="" id="{43261374-E168-454F-8CC6-66D3A9386AAD}"/>
              </a:ext>
            </a:extLst>
          </p:cNvPr>
          <p:cNvGrpSpPr>
            <a:grpSpLocks/>
          </p:cNvGrpSpPr>
          <p:nvPr/>
        </p:nvGrpSpPr>
        <p:grpSpPr bwMode="auto">
          <a:xfrm>
            <a:off x="6247245" y="3241964"/>
            <a:ext cx="2514600" cy="762000"/>
            <a:chOff x="2112" y="2112"/>
            <a:chExt cx="1584" cy="480"/>
          </a:xfrm>
          <a:solidFill>
            <a:srgbClr val="800000"/>
          </a:solidFill>
        </p:grpSpPr>
        <p:sp>
          <p:nvSpPr>
            <p:cNvPr id="153" name="AutoShape 5">
              <a:extLst>
                <a:ext uri="{FF2B5EF4-FFF2-40B4-BE49-F238E27FC236}">
                  <a16:creationId xmlns:a16="http://schemas.microsoft.com/office/drawing/2014/main" xmlns="" id="{50A3C7B3-0888-8244-BD61-BF26CDEA7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112"/>
              <a:ext cx="720" cy="480"/>
            </a:xfrm>
            <a:prstGeom prst="rightArrow">
              <a:avLst>
                <a:gd name="adj1" fmla="val 50000"/>
                <a:gd name="adj2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4" name="AutoShape 6">
              <a:extLst>
                <a:ext uri="{FF2B5EF4-FFF2-40B4-BE49-F238E27FC236}">
                  <a16:creationId xmlns:a16="http://schemas.microsoft.com/office/drawing/2014/main" xmlns="" id="{A5582F9F-63D6-4D4D-BE54-7B7EBAF81F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>
              <a:off x="2976" y="2112"/>
              <a:ext cx="720" cy="480"/>
            </a:xfrm>
            <a:prstGeom prst="rightArrow">
              <a:avLst>
                <a:gd name="adj1" fmla="val 50000"/>
                <a:gd name="adj2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4D62D2A6-76BF-444D-9667-D4F0D4F17420}"/>
              </a:ext>
            </a:extLst>
          </p:cNvPr>
          <p:cNvSpPr/>
          <p:nvPr/>
        </p:nvSpPr>
        <p:spPr>
          <a:xfrm>
            <a:off x="0" y="-10316"/>
            <a:ext cx="2880360" cy="6858001"/>
          </a:xfrm>
          <a:prstGeom prst="rect">
            <a:avLst/>
          </a:prstGeom>
          <a:solidFill>
            <a:srgbClr val="112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66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FE89FC6C-79D1-A44C-BEA8-A330514488DE}"/>
              </a:ext>
            </a:extLst>
          </p:cNvPr>
          <p:cNvSpPr/>
          <p:nvPr/>
        </p:nvSpPr>
        <p:spPr>
          <a:xfrm>
            <a:off x="222232" y="1771555"/>
            <a:ext cx="94129" cy="234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519" dirty="0"/>
          </a:p>
        </p:txBody>
      </p:sp>
      <p:grpSp>
        <p:nvGrpSpPr>
          <p:cNvPr id="18" name="Agrupar 3">
            <a:extLst>
              <a:ext uri="{FF2B5EF4-FFF2-40B4-BE49-F238E27FC236}">
                <a16:creationId xmlns:a16="http://schemas.microsoft.com/office/drawing/2014/main" xmlns="" id="{C72BEA87-DC87-0B4C-8673-DB438FC98942}"/>
              </a:ext>
            </a:extLst>
          </p:cNvPr>
          <p:cNvGrpSpPr/>
          <p:nvPr/>
        </p:nvGrpSpPr>
        <p:grpSpPr>
          <a:xfrm>
            <a:off x="1121506" y="773644"/>
            <a:ext cx="2779818" cy="108000"/>
            <a:chOff x="1086674" y="644107"/>
            <a:chExt cx="2779818" cy="108000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148AB70E-9F50-FD44-8018-F5F43CABA09A}"/>
                </a:ext>
              </a:extLst>
            </p:cNvPr>
            <p:cNvSpPr/>
            <p:nvPr/>
          </p:nvSpPr>
          <p:spPr>
            <a:xfrm>
              <a:off x="1086674" y="644107"/>
              <a:ext cx="1764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889D56A4-4C81-C745-A1F1-0D6C0D1CB4FF}"/>
                </a:ext>
              </a:extLst>
            </p:cNvPr>
            <p:cNvSpPr/>
            <p:nvPr/>
          </p:nvSpPr>
          <p:spPr>
            <a:xfrm>
              <a:off x="2858492" y="644107"/>
              <a:ext cx="1008000" cy="10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8C56FD4F-86FD-C040-B60A-4CBFA2359604}"/>
              </a:ext>
            </a:extLst>
          </p:cNvPr>
          <p:cNvSpPr/>
          <p:nvPr/>
        </p:nvSpPr>
        <p:spPr>
          <a:xfrm>
            <a:off x="938969" y="422974"/>
            <a:ext cx="301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_tradnl" sz="200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</a:rPr>
              <a:t>   Planificación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ea typeface="Times New Roman" panose="02020603050405020304" pitchFamily="18" charset="0"/>
              </a:rPr>
              <a:t>  pública</a:t>
            </a:r>
            <a:endParaRPr lang="es-AR" sz="1200" b="1" dirty="0">
              <a:solidFill>
                <a:schemeClr val="bg1"/>
              </a:solidFill>
              <a:latin typeface="Helvetica" pitchFamily="2" charset="0"/>
              <a:ea typeface="Times New Roman" panose="02020603050405020304" pitchFamily="18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B8E5C629-BDA9-BB4A-BB5A-F21FDEF6476F}"/>
              </a:ext>
            </a:extLst>
          </p:cNvPr>
          <p:cNvSpPr/>
          <p:nvPr/>
        </p:nvSpPr>
        <p:spPr>
          <a:xfrm>
            <a:off x="305812" y="1256374"/>
            <a:ext cx="309151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Políticas públicas</a:t>
            </a:r>
          </a:p>
          <a:p>
            <a:pPr>
              <a:spcAft>
                <a:spcPts val="600"/>
              </a:spcAft>
            </a:pPr>
            <a:endParaRPr lang="es-E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4356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xmlns="" id="{61C4DDCE-8283-BF43-A90B-48A610987FBA}"/>
              </a:ext>
            </a:extLst>
          </p:cNvPr>
          <p:cNvSpPr/>
          <p:nvPr/>
        </p:nvSpPr>
        <p:spPr>
          <a:xfrm>
            <a:off x="4868914" y="1214437"/>
            <a:ext cx="5400000" cy="5400000"/>
          </a:xfrm>
          <a:prstGeom prst="ellipse">
            <a:avLst/>
          </a:prstGeom>
          <a:solidFill>
            <a:srgbClr val="B552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xmlns="" id="{F3874308-B72B-1C46-BAEF-3D2F86D35FF4}"/>
              </a:ext>
            </a:extLst>
          </p:cNvPr>
          <p:cNvSpPr txBox="1"/>
          <p:nvPr/>
        </p:nvSpPr>
        <p:spPr>
          <a:xfrm>
            <a:off x="5789487" y="2001972"/>
            <a:ext cx="378699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7000" dirty="0">
                <a:solidFill>
                  <a:schemeClr val="bg1"/>
                </a:solidFill>
              </a:rPr>
              <a:t>Conflictos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EE16954F-A575-C040-9CB7-13DC1BA1AFF7}"/>
              </a:ext>
            </a:extLst>
          </p:cNvPr>
          <p:cNvSpPr txBox="1"/>
          <p:nvPr/>
        </p:nvSpPr>
        <p:spPr>
          <a:xfrm>
            <a:off x="6094121" y="4701971"/>
            <a:ext cx="317772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7000" dirty="0">
                <a:solidFill>
                  <a:schemeClr val="bg1"/>
                </a:solidFill>
              </a:rPr>
              <a:t>Políticas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3248213-BF40-4548-995E-A4CB346D7862}"/>
              </a:ext>
            </a:extLst>
          </p:cNvPr>
          <p:cNvSpPr txBox="1"/>
          <p:nvPr/>
        </p:nvSpPr>
        <p:spPr>
          <a:xfrm>
            <a:off x="5662274" y="3329661"/>
            <a:ext cx="4041427" cy="1169551"/>
          </a:xfrm>
          <a:prstGeom prst="rect">
            <a:avLst/>
          </a:prstGeom>
          <a:solidFill>
            <a:srgbClr val="B55214"/>
          </a:solidFill>
        </p:spPr>
        <p:txBody>
          <a:bodyPr wrap="none" rtlCol="0">
            <a:spAutoFit/>
          </a:bodyPr>
          <a:lstStyle/>
          <a:p>
            <a:r>
              <a:rPr lang="es-AR" sz="7000" dirty="0">
                <a:solidFill>
                  <a:schemeClr val="bg1"/>
                </a:solidFill>
              </a:rPr>
              <a:t>Problemas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C71223DF-460F-224B-9AEE-64BAD295BBF3}"/>
              </a:ext>
            </a:extLst>
          </p:cNvPr>
          <p:cNvSpPr/>
          <p:nvPr/>
        </p:nvSpPr>
        <p:spPr>
          <a:xfrm>
            <a:off x="4520914" y="43649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altLang="es-A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Análisis situacional</a:t>
            </a:r>
            <a:endParaRPr lang="es-ES_tradnl" altLang="es-AR" sz="28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7179B95-6DA5-F54D-96FE-0057DE7CD42C}"/>
              </a:ext>
            </a:extLst>
          </p:cNvPr>
          <p:cNvSpPr txBox="1"/>
          <p:nvPr/>
        </p:nvSpPr>
        <p:spPr>
          <a:xfrm>
            <a:off x="3439051" y="1006827"/>
            <a:ext cx="223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/>
              <a:t>Campo de problemas </a:t>
            </a:r>
          </a:p>
          <a:p>
            <a:r>
              <a:rPr lang="es-AR" dirty="0"/>
              <a:t>o </a:t>
            </a:r>
            <a:r>
              <a:rPr lang="es-AR" i="1" dirty="0"/>
              <a:t>Campo de Política</a:t>
            </a:r>
          </a:p>
        </p:txBody>
      </p:sp>
      <p:sp>
        <p:nvSpPr>
          <p:cNvPr id="9" name="Forma libre 8">
            <a:extLst>
              <a:ext uri="{FF2B5EF4-FFF2-40B4-BE49-F238E27FC236}">
                <a16:creationId xmlns:a16="http://schemas.microsoft.com/office/drawing/2014/main" xmlns="" id="{4DB6FD84-6DA7-9C42-81F6-429742B8E4CD}"/>
              </a:ext>
            </a:extLst>
          </p:cNvPr>
          <p:cNvSpPr/>
          <p:nvPr/>
        </p:nvSpPr>
        <p:spPr>
          <a:xfrm>
            <a:off x="3923996" y="1628775"/>
            <a:ext cx="933754" cy="1843088"/>
          </a:xfrm>
          <a:custGeom>
            <a:avLst/>
            <a:gdLst>
              <a:gd name="connsiteX0" fmla="*/ 62217 w 933754"/>
              <a:gd name="connsiteY0" fmla="*/ 0 h 1843088"/>
              <a:gd name="connsiteX1" fmla="*/ 5067 w 933754"/>
              <a:gd name="connsiteY1" fmla="*/ 585788 h 1843088"/>
              <a:gd name="connsiteX2" fmla="*/ 176517 w 933754"/>
              <a:gd name="connsiteY2" fmla="*/ 1128713 h 1843088"/>
              <a:gd name="connsiteX3" fmla="*/ 705154 w 933754"/>
              <a:gd name="connsiteY3" fmla="*/ 1643063 h 1843088"/>
              <a:gd name="connsiteX4" fmla="*/ 933754 w 933754"/>
              <a:gd name="connsiteY4" fmla="*/ 1843088 h 184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754" h="1843088">
                <a:moveTo>
                  <a:pt x="62217" y="0"/>
                </a:moveTo>
                <a:cubicBezTo>
                  <a:pt x="24117" y="198834"/>
                  <a:pt x="-13983" y="397669"/>
                  <a:pt x="5067" y="585788"/>
                </a:cubicBezTo>
                <a:cubicBezTo>
                  <a:pt x="24117" y="773907"/>
                  <a:pt x="59836" y="952501"/>
                  <a:pt x="176517" y="1128713"/>
                </a:cubicBezTo>
                <a:cubicBezTo>
                  <a:pt x="293198" y="1304925"/>
                  <a:pt x="578948" y="1524001"/>
                  <a:pt x="705154" y="1643063"/>
                </a:cubicBezTo>
                <a:cubicBezTo>
                  <a:pt x="831360" y="1762125"/>
                  <a:pt x="882557" y="1802606"/>
                  <a:pt x="933754" y="1843088"/>
                </a:cubicBezTo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8" name="Óvalo" descr="Óvalo">
            <a:extLst>
              <a:ext uri="{FF2B5EF4-FFF2-40B4-BE49-F238E27FC236}">
                <a16:creationId xmlns:a16="http://schemas.microsoft.com/office/drawing/2014/main" xmlns="" id="{820CD9F9-E920-094F-9A3D-CFA2200DE2DF}"/>
              </a:ext>
            </a:extLst>
          </p:cNvPr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4700587" y="959717"/>
            <a:ext cx="5786438" cy="5898282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E5D19D8D-EEC8-B04C-8180-23072B54F004}"/>
              </a:ext>
            </a:extLst>
          </p:cNvPr>
          <p:cNvSpPr/>
          <p:nvPr/>
        </p:nvSpPr>
        <p:spPr>
          <a:xfrm>
            <a:off x="0" y="-10316"/>
            <a:ext cx="2880360" cy="6858001"/>
          </a:xfrm>
          <a:prstGeom prst="rect">
            <a:avLst/>
          </a:prstGeom>
          <a:solidFill>
            <a:srgbClr val="112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66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84BDED79-A787-B14E-8C79-436BB8ABC4F0}"/>
              </a:ext>
            </a:extLst>
          </p:cNvPr>
          <p:cNvSpPr/>
          <p:nvPr/>
        </p:nvSpPr>
        <p:spPr>
          <a:xfrm>
            <a:off x="139107" y="1771555"/>
            <a:ext cx="94129" cy="234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519" dirty="0"/>
          </a:p>
        </p:txBody>
      </p:sp>
      <p:grpSp>
        <p:nvGrpSpPr>
          <p:cNvPr id="20" name="Agrupar 3">
            <a:extLst>
              <a:ext uri="{FF2B5EF4-FFF2-40B4-BE49-F238E27FC236}">
                <a16:creationId xmlns:a16="http://schemas.microsoft.com/office/drawing/2014/main" xmlns="" id="{AC83BBE2-9FF0-BE4B-99D4-AE756C26AE34}"/>
              </a:ext>
            </a:extLst>
          </p:cNvPr>
          <p:cNvGrpSpPr/>
          <p:nvPr/>
        </p:nvGrpSpPr>
        <p:grpSpPr>
          <a:xfrm>
            <a:off x="1121506" y="773644"/>
            <a:ext cx="2779818" cy="108000"/>
            <a:chOff x="1086674" y="644107"/>
            <a:chExt cx="2779818" cy="108000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xmlns="" id="{CF3E9B1D-43D7-ED40-8528-8EA1DB8150D3}"/>
                </a:ext>
              </a:extLst>
            </p:cNvPr>
            <p:cNvSpPr/>
            <p:nvPr/>
          </p:nvSpPr>
          <p:spPr>
            <a:xfrm>
              <a:off x="1086674" y="644107"/>
              <a:ext cx="1764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xmlns="" id="{108702E8-B8DE-BB4F-9F3F-1C6652075B17}"/>
                </a:ext>
              </a:extLst>
            </p:cNvPr>
            <p:cNvSpPr/>
            <p:nvPr/>
          </p:nvSpPr>
          <p:spPr>
            <a:xfrm>
              <a:off x="2858492" y="644107"/>
              <a:ext cx="1008000" cy="10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54747FA7-61EB-554A-A7DD-C0F851AEC302}"/>
              </a:ext>
            </a:extLst>
          </p:cNvPr>
          <p:cNvSpPr/>
          <p:nvPr/>
        </p:nvSpPr>
        <p:spPr>
          <a:xfrm>
            <a:off x="938969" y="422974"/>
            <a:ext cx="301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_tradnl" sz="200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</a:rPr>
              <a:t>   Planificación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ea typeface="Times New Roman" panose="02020603050405020304" pitchFamily="18" charset="0"/>
              </a:rPr>
              <a:t>  pública</a:t>
            </a:r>
            <a:endParaRPr lang="es-AR" sz="1200" b="1" dirty="0">
              <a:solidFill>
                <a:schemeClr val="bg1"/>
              </a:solidFill>
              <a:latin typeface="Helvetica" pitchFamily="2" charset="0"/>
              <a:ea typeface="Times New Roman" panose="02020603050405020304" pitchFamily="18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002945E3-0AE1-5C4F-B281-4F3D5A33F7B7}"/>
              </a:ext>
            </a:extLst>
          </p:cNvPr>
          <p:cNvSpPr/>
          <p:nvPr/>
        </p:nvSpPr>
        <p:spPr>
          <a:xfrm>
            <a:off x="222687" y="1256374"/>
            <a:ext cx="309151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Políticas públicas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Modelos de Planificación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Planificación estratégica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Análisis situacional</a:t>
            </a:r>
          </a:p>
          <a:p>
            <a:pPr>
              <a:spcAft>
                <a:spcPts val="600"/>
              </a:spcAft>
            </a:pPr>
            <a:endParaRPr lang="es-E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908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6CA3889B-710E-B246-A59C-18057679C51E}"/>
              </a:ext>
            </a:extLst>
          </p:cNvPr>
          <p:cNvSpPr/>
          <p:nvPr/>
        </p:nvSpPr>
        <p:spPr>
          <a:xfrm>
            <a:off x="4421522" y="40214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altLang="es-A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Análisis de problemas</a:t>
            </a:r>
            <a:endParaRPr lang="es-ES_tradnl" altLang="es-AR" sz="24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5" name="Grupo">
            <a:extLst>
              <a:ext uri="{FF2B5EF4-FFF2-40B4-BE49-F238E27FC236}">
                <a16:creationId xmlns:a16="http://schemas.microsoft.com/office/drawing/2014/main" xmlns="" id="{679E3DE7-73F3-534D-93B3-983696CA02DF}"/>
              </a:ext>
            </a:extLst>
          </p:cNvPr>
          <p:cNvGrpSpPr/>
          <p:nvPr/>
        </p:nvGrpSpPr>
        <p:grpSpPr>
          <a:xfrm>
            <a:off x="4934730" y="1688216"/>
            <a:ext cx="6165671" cy="892969"/>
            <a:chOff x="0" y="0"/>
            <a:chExt cx="8768954" cy="1270000"/>
          </a:xfrm>
        </p:grpSpPr>
        <p:sp>
          <p:nvSpPr>
            <p:cNvPr id="17" name="Rectángulo">
              <a:extLst>
                <a:ext uri="{FF2B5EF4-FFF2-40B4-BE49-F238E27FC236}">
                  <a16:creationId xmlns:a16="http://schemas.microsoft.com/office/drawing/2014/main" xmlns="" id="{035D10E6-CAFC-5C4C-B190-D3EF745C0221}"/>
                </a:ext>
              </a:extLst>
            </p:cNvPr>
            <p:cNvSpPr/>
            <p:nvPr/>
          </p:nvSpPr>
          <p:spPr>
            <a:xfrm>
              <a:off x="0" y="0"/>
              <a:ext cx="8768954" cy="1270000"/>
            </a:xfrm>
            <a:prstGeom prst="rect">
              <a:avLst/>
            </a:prstGeom>
            <a:solidFill>
              <a:schemeClr val="accent3">
                <a:hueOff val="286721"/>
                <a:satOff val="29410"/>
                <a:lumOff val="9202"/>
                <a:alpha val="13587"/>
              </a:schemeClr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424242">
                  <a:alpha val="4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/>
              </a:pPr>
              <a:endParaRPr sz="2812" dirty="0"/>
            </a:p>
          </p:txBody>
        </p:sp>
        <p:sp>
          <p:nvSpPr>
            <p:cNvPr id="18" name="Identificación, análisis y ponderación de problemas">
              <a:extLst>
                <a:ext uri="{FF2B5EF4-FFF2-40B4-BE49-F238E27FC236}">
                  <a16:creationId xmlns:a16="http://schemas.microsoft.com/office/drawing/2014/main" xmlns="" id="{720236C9-3018-E340-87F6-6B5295F15504}"/>
                </a:ext>
              </a:extLst>
            </p:cNvPr>
            <p:cNvSpPr txBox="1"/>
            <p:nvPr/>
          </p:nvSpPr>
          <p:spPr>
            <a:xfrm>
              <a:off x="217372" y="440180"/>
              <a:ext cx="7585987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marL="293370" indent="-293370">
                <a:buSzPct val="30000"/>
                <a:buBlip>
                  <a:blip r:embed="rId2"/>
                </a:buBlip>
                <a:defRPr sz="2800">
                  <a:solidFill>
                    <a:srgbClr val="211F19"/>
                  </a:solidFill>
                </a:defRPr>
              </a:lvl1pPr>
            </a:lstStyle>
            <a:p>
              <a:pPr marL="0" indent="0">
                <a:buNone/>
              </a:pPr>
              <a:r>
                <a:rPr sz="1969" dirty="0" err="1">
                  <a:solidFill>
                    <a:schemeClr val="tx1"/>
                  </a:solidFill>
                </a:rPr>
                <a:t>Identificación</a:t>
              </a:r>
              <a:r>
                <a:rPr sz="1969" dirty="0">
                  <a:solidFill>
                    <a:schemeClr val="tx1"/>
                  </a:solidFill>
                </a:rPr>
                <a:t>, </a:t>
              </a:r>
              <a:r>
                <a:rPr sz="1969" dirty="0" err="1">
                  <a:solidFill>
                    <a:schemeClr val="tx1"/>
                  </a:solidFill>
                </a:rPr>
                <a:t>análisis</a:t>
              </a:r>
              <a:r>
                <a:rPr sz="1969" dirty="0">
                  <a:solidFill>
                    <a:schemeClr val="tx1"/>
                  </a:solidFill>
                </a:rPr>
                <a:t> y </a:t>
              </a:r>
              <a:r>
                <a:rPr sz="1969" dirty="0" err="1">
                  <a:solidFill>
                    <a:schemeClr val="tx1"/>
                  </a:solidFill>
                </a:rPr>
                <a:t>ponderación</a:t>
              </a:r>
              <a:r>
                <a:rPr sz="1969" dirty="0">
                  <a:solidFill>
                    <a:schemeClr val="tx1"/>
                  </a:solidFill>
                </a:rPr>
                <a:t> de </a:t>
              </a:r>
              <a:r>
                <a:rPr sz="1969" dirty="0" err="1">
                  <a:solidFill>
                    <a:schemeClr val="tx1"/>
                  </a:solidFill>
                </a:rPr>
                <a:t>problemas</a:t>
              </a:r>
              <a:endParaRPr sz="196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upo">
            <a:extLst>
              <a:ext uri="{FF2B5EF4-FFF2-40B4-BE49-F238E27FC236}">
                <a16:creationId xmlns:a16="http://schemas.microsoft.com/office/drawing/2014/main" xmlns="" id="{621B7202-35F7-9640-BBBB-24D61F536E19}"/>
              </a:ext>
            </a:extLst>
          </p:cNvPr>
          <p:cNvGrpSpPr/>
          <p:nvPr/>
        </p:nvGrpSpPr>
        <p:grpSpPr>
          <a:xfrm>
            <a:off x="4934730" y="2581185"/>
            <a:ext cx="6165671" cy="892969"/>
            <a:chOff x="0" y="0"/>
            <a:chExt cx="8768954" cy="1270000"/>
          </a:xfrm>
        </p:grpSpPr>
        <p:sp>
          <p:nvSpPr>
            <p:cNvPr id="20" name="Rectángulo">
              <a:extLst>
                <a:ext uri="{FF2B5EF4-FFF2-40B4-BE49-F238E27FC236}">
                  <a16:creationId xmlns:a16="http://schemas.microsoft.com/office/drawing/2014/main" xmlns="" id="{215067ED-B7C5-7748-B7A4-86FF67355C54}"/>
                </a:ext>
              </a:extLst>
            </p:cNvPr>
            <p:cNvSpPr/>
            <p:nvPr/>
          </p:nvSpPr>
          <p:spPr>
            <a:xfrm>
              <a:off x="0" y="0"/>
              <a:ext cx="8768954" cy="1270000"/>
            </a:xfrm>
            <a:prstGeom prst="rect">
              <a:avLst/>
            </a:prstGeom>
            <a:solidFill>
              <a:schemeClr val="accent3">
                <a:alpha val="5198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12" dirty="0"/>
            </a:p>
          </p:txBody>
        </p:sp>
        <p:sp>
          <p:nvSpPr>
            <p:cNvPr id="21" name="Construcción de modelos explicativos complejos">
              <a:extLst>
                <a:ext uri="{FF2B5EF4-FFF2-40B4-BE49-F238E27FC236}">
                  <a16:creationId xmlns:a16="http://schemas.microsoft.com/office/drawing/2014/main" xmlns="" id="{0922C70E-6EA4-634E-A3B7-3738E7615647}"/>
                </a:ext>
              </a:extLst>
            </p:cNvPr>
            <p:cNvSpPr txBox="1"/>
            <p:nvPr/>
          </p:nvSpPr>
          <p:spPr>
            <a:xfrm>
              <a:off x="211611" y="97281"/>
              <a:ext cx="7266355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marL="293370" indent="-293370">
                <a:buSzPct val="30000"/>
                <a:buBlip>
                  <a:blip r:embed="rId2"/>
                </a:buBlip>
                <a:defRPr sz="2800">
                  <a:solidFill>
                    <a:schemeClr val="accent5">
                      <a:hueOff val="74999"/>
                      <a:satOff val="18651"/>
                      <a:lumOff val="-19807"/>
                    </a:schemeClr>
                  </a:solidFill>
                </a:defRPr>
              </a:lvl1pPr>
            </a:lstStyle>
            <a:p>
              <a:pPr marL="0" indent="0">
                <a:buNone/>
              </a:pPr>
              <a:r>
                <a:rPr sz="1969">
                  <a:solidFill>
                    <a:schemeClr val="tx1"/>
                  </a:solidFill>
                </a:rPr>
                <a:t>Construcción de modelos explicativos complejos </a:t>
              </a:r>
            </a:p>
          </p:txBody>
        </p:sp>
        <p:sp>
          <p:nvSpPr>
            <p:cNvPr id="22" name="de caracter situacional">
              <a:extLst>
                <a:ext uri="{FF2B5EF4-FFF2-40B4-BE49-F238E27FC236}">
                  <a16:creationId xmlns:a16="http://schemas.microsoft.com/office/drawing/2014/main" xmlns="" id="{EBDC1278-3D9E-7B4E-B158-B804FDCEE332}"/>
                </a:ext>
              </a:extLst>
            </p:cNvPr>
            <p:cNvSpPr txBox="1"/>
            <p:nvPr/>
          </p:nvSpPr>
          <p:spPr>
            <a:xfrm>
              <a:off x="248344" y="617980"/>
              <a:ext cx="3512665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800">
                  <a:solidFill>
                    <a:schemeClr val="accent5">
                      <a:hueOff val="74999"/>
                      <a:satOff val="18651"/>
                      <a:lumOff val="-19807"/>
                    </a:schemeClr>
                  </a:solidFill>
                </a:defRPr>
              </a:lvl1pPr>
            </a:lstStyle>
            <a:p>
              <a:r>
                <a:rPr sz="1969" dirty="0">
                  <a:solidFill>
                    <a:schemeClr val="tx1"/>
                  </a:solidFill>
                </a:rPr>
                <a:t>de </a:t>
              </a:r>
              <a:r>
                <a:rPr sz="1969" dirty="0" err="1">
                  <a:solidFill>
                    <a:schemeClr val="tx1"/>
                  </a:solidFill>
                </a:rPr>
                <a:t>caracter</a:t>
              </a:r>
              <a:r>
                <a:rPr sz="1969" dirty="0">
                  <a:solidFill>
                    <a:schemeClr val="tx1"/>
                  </a:solidFill>
                </a:rPr>
                <a:t> </a:t>
              </a:r>
              <a:r>
                <a:rPr sz="1969" dirty="0" err="1">
                  <a:solidFill>
                    <a:schemeClr val="tx1"/>
                  </a:solidFill>
                </a:rPr>
                <a:t>situacional</a:t>
              </a:r>
              <a:endParaRPr sz="196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upo">
            <a:extLst>
              <a:ext uri="{FF2B5EF4-FFF2-40B4-BE49-F238E27FC236}">
                <a16:creationId xmlns:a16="http://schemas.microsoft.com/office/drawing/2014/main" xmlns="" id="{466DA2F4-9B6D-2343-B343-2DDBD473665C}"/>
              </a:ext>
            </a:extLst>
          </p:cNvPr>
          <p:cNvGrpSpPr/>
          <p:nvPr/>
        </p:nvGrpSpPr>
        <p:grpSpPr>
          <a:xfrm>
            <a:off x="4934730" y="4346571"/>
            <a:ext cx="6165671" cy="892969"/>
            <a:chOff x="0" y="0"/>
            <a:chExt cx="8768954" cy="1270000"/>
          </a:xfrm>
        </p:grpSpPr>
        <p:sp>
          <p:nvSpPr>
            <p:cNvPr id="24" name="Rectángulo">
              <a:extLst>
                <a:ext uri="{FF2B5EF4-FFF2-40B4-BE49-F238E27FC236}">
                  <a16:creationId xmlns:a16="http://schemas.microsoft.com/office/drawing/2014/main" xmlns="" id="{60CAD06B-1F9D-C84E-AC26-24A502A7BD41}"/>
                </a:ext>
              </a:extLst>
            </p:cNvPr>
            <p:cNvSpPr/>
            <p:nvPr/>
          </p:nvSpPr>
          <p:spPr>
            <a:xfrm>
              <a:off x="0" y="0"/>
              <a:ext cx="8768954" cy="1270000"/>
            </a:xfrm>
            <a:prstGeom prst="rect">
              <a:avLst/>
            </a:prstGeom>
            <a:solidFill>
              <a:schemeClr val="accent3">
                <a:alpha val="5198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12"/>
            </a:p>
          </p:txBody>
        </p:sp>
        <p:sp>
          <p:nvSpPr>
            <p:cNvPr id="25" name="Análisis del campo de gobernabilidad">
              <a:extLst>
                <a:ext uri="{FF2B5EF4-FFF2-40B4-BE49-F238E27FC236}">
                  <a16:creationId xmlns:a16="http://schemas.microsoft.com/office/drawing/2014/main" xmlns="" id="{B5B2DFAB-3E7F-7241-B74C-F7985F902A9E}"/>
                </a:ext>
              </a:extLst>
            </p:cNvPr>
            <p:cNvSpPr txBox="1"/>
            <p:nvPr/>
          </p:nvSpPr>
          <p:spPr>
            <a:xfrm>
              <a:off x="214825" y="321648"/>
              <a:ext cx="5561866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marL="293370" indent="-293370">
                <a:buSzPct val="30000"/>
                <a:buBlip>
                  <a:blip r:embed="rId2"/>
                </a:buBlip>
                <a:defRPr sz="2800">
                  <a:solidFill>
                    <a:schemeClr val="accent5">
                      <a:hueOff val="74999"/>
                      <a:satOff val="18651"/>
                      <a:lumOff val="-19807"/>
                    </a:schemeClr>
                  </a:solidFill>
                </a:defRPr>
              </a:lvl1pPr>
            </a:lstStyle>
            <a:p>
              <a:pPr marL="0" indent="0">
                <a:buNone/>
              </a:pPr>
              <a:r>
                <a:rPr sz="1969">
                  <a:solidFill>
                    <a:schemeClr val="tx1"/>
                  </a:solidFill>
                </a:rPr>
                <a:t>Análisis del campo de gobernabilidad</a:t>
              </a:r>
            </a:p>
          </p:txBody>
        </p:sp>
      </p:grpSp>
      <p:grpSp>
        <p:nvGrpSpPr>
          <p:cNvPr id="26" name="Grupo">
            <a:extLst>
              <a:ext uri="{FF2B5EF4-FFF2-40B4-BE49-F238E27FC236}">
                <a16:creationId xmlns:a16="http://schemas.microsoft.com/office/drawing/2014/main" xmlns="" id="{9E92B0F0-E3FA-4149-A306-1DCEFF1DA607}"/>
              </a:ext>
            </a:extLst>
          </p:cNvPr>
          <p:cNvGrpSpPr/>
          <p:nvPr/>
        </p:nvGrpSpPr>
        <p:grpSpPr>
          <a:xfrm>
            <a:off x="4934730" y="3457925"/>
            <a:ext cx="6165671" cy="892969"/>
            <a:chOff x="0" y="0"/>
            <a:chExt cx="8768954" cy="1270000"/>
          </a:xfrm>
        </p:grpSpPr>
        <p:sp>
          <p:nvSpPr>
            <p:cNvPr id="27" name="Análisis de las perspectivas de los actores relevantes">
              <a:extLst>
                <a:ext uri="{FF2B5EF4-FFF2-40B4-BE49-F238E27FC236}">
                  <a16:creationId xmlns:a16="http://schemas.microsoft.com/office/drawing/2014/main" xmlns="" id="{9D796355-F015-E04A-802C-E48594BE36B3}"/>
                </a:ext>
              </a:extLst>
            </p:cNvPr>
            <p:cNvSpPr txBox="1"/>
            <p:nvPr/>
          </p:nvSpPr>
          <p:spPr>
            <a:xfrm>
              <a:off x="186448" y="490981"/>
              <a:ext cx="7746851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marL="293370" indent="-293370">
                <a:buSzPct val="30000"/>
                <a:buBlip>
                  <a:blip r:embed="rId2"/>
                </a:buBlip>
                <a:defRPr sz="2800">
                  <a:solidFill>
                    <a:srgbClr val="211F19"/>
                  </a:solidFill>
                </a:defRPr>
              </a:lvl1pPr>
            </a:lstStyle>
            <a:p>
              <a:pPr marL="0" indent="0">
                <a:buNone/>
              </a:pPr>
              <a:r>
                <a:rPr sz="1969">
                  <a:solidFill>
                    <a:schemeClr val="tx1"/>
                  </a:solidFill>
                </a:rPr>
                <a:t>Análisis de las perspectivas de los actores relevantes</a:t>
              </a:r>
            </a:p>
          </p:txBody>
        </p:sp>
        <p:sp>
          <p:nvSpPr>
            <p:cNvPr id="28" name="Rectángulo">
              <a:extLst>
                <a:ext uri="{FF2B5EF4-FFF2-40B4-BE49-F238E27FC236}">
                  <a16:creationId xmlns:a16="http://schemas.microsoft.com/office/drawing/2014/main" xmlns="" id="{34289C52-4DEA-6A44-AAFA-3DB3E239230C}"/>
                </a:ext>
              </a:extLst>
            </p:cNvPr>
            <p:cNvSpPr/>
            <p:nvPr/>
          </p:nvSpPr>
          <p:spPr>
            <a:xfrm>
              <a:off x="0" y="0"/>
              <a:ext cx="8768954" cy="1270000"/>
            </a:xfrm>
            <a:prstGeom prst="rect">
              <a:avLst/>
            </a:prstGeom>
            <a:solidFill>
              <a:schemeClr val="accent3">
                <a:hueOff val="286721"/>
                <a:satOff val="29410"/>
                <a:lumOff val="9202"/>
                <a:alpha val="13587"/>
              </a:schemeClr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424242">
                  <a:alpha val="4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/>
              </a:pPr>
              <a:endParaRPr sz="2812"/>
            </a:p>
          </p:txBody>
        </p:sp>
      </p:grpSp>
      <p:grpSp>
        <p:nvGrpSpPr>
          <p:cNvPr id="29" name="Grupo">
            <a:extLst>
              <a:ext uri="{FF2B5EF4-FFF2-40B4-BE49-F238E27FC236}">
                <a16:creationId xmlns:a16="http://schemas.microsoft.com/office/drawing/2014/main" xmlns="" id="{2E777FB2-1EF2-7C44-B331-792F050B75B7}"/>
              </a:ext>
            </a:extLst>
          </p:cNvPr>
          <p:cNvGrpSpPr/>
          <p:nvPr/>
        </p:nvGrpSpPr>
        <p:grpSpPr>
          <a:xfrm>
            <a:off x="4934730" y="5218704"/>
            <a:ext cx="6165671" cy="892969"/>
            <a:chOff x="0" y="0"/>
            <a:chExt cx="8768954" cy="1270000"/>
          </a:xfrm>
        </p:grpSpPr>
        <p:sp>
          <p:nvSpPr>
            <p:cNvPr id="30" name="Análisis de los procesos causales decisivos">
              <a:extLst>
                <a:ext uri="{FF2B5EF4-FFF2-40B4-BE49-F238E27FC236}">
                  <a16:creationId xmlns:a16="http://schemas.microsoft.com/office/drawing/2014/main" xmlns="" id="{6A983D00-5E05-B540-AFD6-68E72BCA691B}"/>
                </a:ext>
              </a:extLst>
            </p:cNvPr>
            <p:cNvSpPr txBox="1"/>
            <p:nvPr/>
          </p:nvSpPr>
          <p:spPr>
            <a:xfrm>
              <a:off x="234664" y="308948"/>
              <a:ext cx="6266514" cy="533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marL="293370" indent="-293370">
                <a:buSzPct val="30000"/>
                <a:buBlip>
                  <a:blip r:embed="rId2"/>
                </a:buBlip>
                <a:defRPr sz="2800">
                  <a:solidFill>
                    <a:srgbClr val="211F19"/>
                  </a:solidFill>
                </a:defRPr>
              </a:lvl1pPr>
            </a:lstStyle>
            <a:p>
              <a:pPr marL="0" indent="0">
                <a:buNone/>
              </a:pPr>
              <a:r>
                <a:rPr sz="1969">
                  <a:solidFill>
                    <a:schemeClr val="tx1"/>
                  </a:solidFill>
                </a:rPr>
                <a:t>Análisis de los procesos causales decisivos</a:t>
              </a:r>
            </a:p>
          </p:txBody>
        </p:sp>
        <p:sp>
          <p:nvSpPr>
            <p:cNvPr id="31" name="Rectángulo">
              <a:extLst>
                <a:ext uri="{FF2B5EF4-FFF2-40B4-BE49-F238E27FC236}">
                  <a16:creationId xmlns:a16="http://schemas.microsoft.com/office/drawing/2014/main" xmlns="" id="{AEB1ACE5-DA17-764F-B36D-EB2601A9CBEB}"/>
                </a:ext>
              </a:extLst>
            </p:cNvPr>
            <p:cNvSpPr/>
            <p:nvPr/>
          </p:nvSpPr>
          <p:spPr>
            <a:xfrm>
              <a:off x="0" y="0"/>
              <a:ext cx="8768954" cy="1270000"/>
            </a:xfrm>
            <a:prstGeom prst="rect">
              <a:avLst/>
            </a:prstGeom>
            <a:solidFill>
              <a:schemeClr val="accent3">
                <a:hueOff val="286721"/>
                <a:satOff val="29410"/>
                <a:lumOff val="9202"/>
                <a:alpha val="13587"/>
              </a:schemeClr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424242">
                  <a:alpha val="4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/>
              </a:pPr>
              <a:endParaRPr sz="2812"/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8D2E1641-5021-CB44-80AC-1E4D9FD3ADF5}"/>
              </a:ext>
            </a:extLst>
          </p:cNvPr>
          <p:cNvSpPr/>
          <p:nvPr/>
        </p:nvSpPr>
        <p:spPr>
          <a:xfrm>
            <a:off x="4585252" y="1688216"/>
            <a:ext cx="349478" cy="89296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747D7A80-4CBC-284D-AF5C-C94068EBB2B4}"/>
              </a:ext>
            </a:extLst>
          </p:cNvPr>
          <p:cNvSpPr/>
          <p:nvPr/>
        </p:nvSpPr>
        <p:spPr>
          <a:xfrm>
            <a:off x="4585252" y="2569279"/>
            <a:ext cx="349478" cy="892969"/>
          </a:xfrm>
          <a:prstGeom prst="rect">
            <a:avLst/>
          </a:prstGeom>
          <a:solidFill>
            <a:srgbClr val="D8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BAD6697B-9905-544C-BAC5-47DC2B4D8C1F}"/>
              </a:ext>
            </a:extLst>
          </p:cNvPr>
          <p:cNvSpPr/>
          <p:nvPr/>
        </p:nvSpPr>
        <p:spPr>
          <a:xfrm>
            <a:off x="4585252" y="3455592"/>
            <a:ext cx="349478" cy="89296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F77D5079-2C9D-0F49-8726-6AA2890695BF}"/>
              </a:ext>
            </a:extLst>
          </p:cNvPr>
          <p:cNvSpPr/>
          <p:nvPr/>
        </p:nvSpPr>
        <p:spPr>
          <a:xfrm>
            <a:off x="4585252" y="4323403"/>
            <a:ext cx="349478" cy="892969"/>
          </a:xfrm>
          <a:prstGeom prst="rect">
            <a:avLst/>
          </a:prstGeom>
          <a:solidFill>
            <a:srgbClr val="D8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43177840-B79A-8F42-8702-751A99FF0121}"/>
              </a:ext>
            </a:extLst>
          </p:cNvPr>
          <p:cNvSpPr/>
          <p:nvPr/>
        </p:nvSpPr>
        <p:spPr>
          <a:xfrm>
            <a:off x="4585252" y="5212282"/>
            <a:ext cx="349478" cy="89296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5B7EE863-CECD-1D4F-88E8-020F4ABEE885}"/>
              </a:ext>
            </a:extLst>
          </p:cNvPr>
          <p:cNvSpPr/>
          <p:nvPr/>
        </p:nvSpPr>
        <p:spPr>
          <a:xfrm>
            <a:off x="0" y="-10316"/>
            <a:ext cx="2880360" cy="6858001"/>
          </a:xfrm>
          <a:prstGeom prst="rect">
            <a:avLst/>
          </a:prstGeom>
          <a:solidFill>
            <a:srgbClr val="112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66" dirty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247FFED3-802E-7F48-A612-244731DACA1B}"/>
              </a:ext>
            </a:extLst>
          </p:cNvPr>
          <p:cNvSpPr/>
          <p:nvPr/>
        </p:nvSpPr>
        <p:spPr>
          <a:xfrm>
            <a:off x="139107" y="1771555"/>
            <a:ext cx="94129" cy="234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519" dirty="0"/>
          </a:p>
        </p:txBody>
      </p:sp>
      <p:grpSp>
        <p:nvGrpSpPr>
          <p:cNvPr id="38" name="Agrupar 3">
            <a:extLst>
              <a:ext uri="{FF2B5EF4-FFF2-40B4-BE49-F238E27FC236}">
                <a16:creationId xmlns:a16="http://schemas.microsoft.com/office/drawing/2014/main" xmlns="" id="{2A60C512-80C1-A64B-873F-53692620A451}"/>
              </a:ext>
            </a:extLst>
          </p:cNvPr>
          <p:cNvGrpSpPr/>
          <p:nvPr/>
        </p:nvGrpSpPr>
        <p:grpSpPr>
          <a:xfrm>
            <a:off x="1121506" y="773644"/>
            <a:ext cx="2779818" cy="108000"/>
            <a:chOff x="1086674" y="644107"/>
            <a:chExt cx="2779818" cy="108000"/>
          </a:xfrm>
        </p:grpSpPr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xmlns="" id="{4437A944-1C5E-504D-81ED-822F84D5B257}"/>
                </a:ext>
              </a:extLst>
            </p:cNvPr>
            <p:cNvSpPr/>
            <p:nvPr/>
          </p:nvSpPr>
          <p:spPr>
            <a:xfrm>
              <a:off x="1086674" y="644107"/>
              <a:ext cx="1764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xmlns="" id="{38B1667F-8570-3349-B660-7CE68AE77B44}"/>
                </a:ext>
              </a:extLst>
            </p:cNvPr>
            <p:cNvSpPr/>
            <p:nvPr/>
          </p:nvSpPr>
          <p:spPr>
            <a:xfrm>
              <a:off x="2858492" y="644107"/>
              <a:ext cx="1008000" cy="10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9201DAAA-C412-FA49-AD74-BCA2E85C9749}"/>
              </a:ext>
            </a:extLst>
          </p:cNvPr>
          <p:cNvSpPr/>
          <p:nvPr/>
        </p:nvSpPr>
        <p:spPr>
          <a:xfrm>
            <a:off x="938969" y="422974"/>
            <a:ext cx="301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_tradnl" sz="200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</a:rPr>
              <a:t>   Planificación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ea typeface="Times New Roman" panose="02020603050405020304" pitchFamily="18" charset="0"/>
              </a:rPr>
              <a:t>  pública</a:t>
            </a:r>
            <a:endParaRPr lang="es-AR" sz="1200" b="1" dirty="0">
              <a:solidFill>
                <a:schemeClr val="bg1"/>
              </a:solidFill>
              <a:latin typeface="Helvetica" pitchFamily="2" charset="0"/>
              <a:ea typeface="Times New Roman" panose="02020603050405020304" pitchFamily="18" charset="0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F7D1762C-AD0B-9144-B967-4171A3816177}"/>
              </a:ext>
            </a:extLst>
          </p:cNvPr>
          <p:cNvSpPr/>
          <p:nvPr/>
        </p:nvSpPr>
        <p:spPr>
          <a:xfrm>
            <a:off x="222687" y="1256374"/>
            <a:ext cx="309151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Políticas públicas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Modelos de Planificación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Planificación estratégica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Análisis situacional: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	- De Problemas</a:t>
            </a:r>
          </a:p>
          <a:p>
            <a:pPr>
              <a:spcAft>
                <a:spcPts val="600"/>
              </a:spcAft>
            </a:pPr>
            <a:endParaRPr lang="es-E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630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dvAuto="0"/>
      <p:bldP spid="19" grpId="0" advAuto="0"/>
      <p:bldP spid="23" grpId="0" advAuto="0"/>
      <p:bldP spid="26" grpId="0" advAuto="0"/>
      <p:bldP spid="29" grpId="0" advAuto="0"/>
      <p:bldP spid="5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6CA3889B-710E-B246-A59C-18057679C51E}"/>
              </a:ext>
            </a:extLst>
          </p:cNvPr>
          <p:cNvSpPr/>
          <p:nvPr/>
        </p:nvSpPr>
        <p:spPr>
          <a:xfrm>
            <a:off x="4275749" y="64410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altLang="es-A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Conceptos básicos</a:t>
            </a:r>
            <a:endParaRPr lang="es-ES_tradnl" altLang="es-AR" sz="24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32B85C1C-D69C-0E43-8D27-A8F11EFA5704}"/>
              </a:ext>
            </a:extLst>
          </p:cNvPr>
          <p:cNvSpPr/>
          <p:nvPr/>
        </p:nvSpPr>
        <p:spPr>
          <a:xfrm>
            <a:off x="4572000" y="1404655"/>
            <a:ext cx="349478" cy="4139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C051D91E-F74C-764C-B046-79C9082C3065}"/>
              </a:ext>
            </a:extLst>
          </p:cNvPr>
          <p:cNvSpPr/>
          <p:nvPr/>
        </p:nvSpPr>
        <p:spPr>
          <a:xfrm flipV="1">
            <a:off x="4572000" y="1970614"/>
            <a:ext cx="349478" cy="413999"/>
          </a:xfrm>
          <a:prstGeom prst="rect">
            <a:avLst/>
          </a:prstGeom>
          <a:solidFill>
            <a:srgbClr val="D8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B945A09B-E5D8-314A-975F-2F813E95FFCF}"/>
              </a:ext>
            </a:extLst>
          </p:cNvPr>
          <p:cNvSpPr/>
          <p:nvPr/>
        </p:nvSpPr>
        <p:spPr>
          <a:xfrm>
            <a:off x="4572000" y="2558273"/>
            <a:ext cx="349478" cy="4139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1C188EC5-D077-EF45-920C-924CDE8932C4}"/>
              </a:ext>
            </a:extLst>
          </p:cNvPr>
          <p:cNvSpPr/>
          <p:nvPr/>
        </p:nvSpPr>
        <p:spPr>
          <a:xfrm>
            <a:off x="4572000" y="3145932"/>
            <a:ext cx="349478" cy="413999"/>
          </a:xfrm>
          <a:prstGeom prst="rect">
            <a:avLst/>
          </a:prstGeom>
          <a:solidFill>
            <a:srgbClr val="D8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A5F228E5-DD4F-444A-917B-AD53901ED383}"/>
              </a:ext>
            </a:extLst>
          </p:cNvPr>
          <p:cNvSpPr/>
          <p:nvPr/>
        </p:nvSpPr>
        <p:spPr>
          <a:xfrm>
            <a:off x="4572000" y="3733591"/>
            <a:ext cx="349478" cy="4139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12EF706-E4FC-AD49-A83F-5651D852E03E}"/>
              </a:ext>
            </a:extLst>
          </p:cNvPr>
          <p:cNvSpPr txBox="1"/>
          <p:nvPr/>
        </p:nvSpPr>
        <p:spPr>
          <a:xfrm>
            <a:off x="5115337" y="1449322"/>
            <a:ext cx="10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Problema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EEA3F332-C7B5-6B49-881F-0393F21DFE84}"/>
              </a:ext>
            </a:extLst>
          </p:cNvPr>
          <p:cNvSpPr txBox="1"/>
          <p:nvPr/>
        </p:nvSpPr>
        <p:spPr>
          <a:xfrm>
            <a:off x="5138100" y="2580606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Variable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EE73E220-00C6-A941-BAD2-9E53AD94CC9B}"/>
              </a:ext>
            </a:extLst>
          </p:cNvPr>
          <p:cNvSpPr txBox="1"/>
          <p:nvPr/>
        </p:nvSpPr>
        <p:spPr>
          <a:xfrm>
            <a:off x="5138100" y="3185802"/>
            <a:ext cx="106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Indicador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FCCB2B1A-BDCA-914F-A8CD-63AA8B025A10}"/>
              </a:ext>
            </a:extLst>
          </p:cNvPr>
          <p:cNvSpPr txBox="1"/>
          <p:nvPr/>
        </p:nvSpPr>
        <p:spPr>
          <a:xfrm>
            <a:off x="5115337" y="379099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Necesidad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19B9BB60-BD8C-F340-91A6-570E5C85C29E}"/>
              </a:ext>
            </a:extLst>
          </p:cNvPr>
          <p:cNvSpPr txBox="1"/>
          <p:nvPr/>
        </p:nvSpPr>
        <p:spPr>
          <a:xfrm>
            <a:off x="5115337" y="4396436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Demanda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48982C9A-FEF5-1043-83D2-2BF79BEB0A89}"/>
              </a:ext>
            </a:extLst>
          </p:cNvPr>
          <p:cNvSpPr txBox="1"/>
          <p:nvPr/>
        </p:nvSpPr>
        <p:spPr>
          <a:xfrm>
            <a:off x="5115337" y="1997794"/>
            <a:ext cx="116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Descriptor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42E1825B-33BA-2449-BB56-012B53AA84C7}"/>
              </a:ext>
            </a:extLst>
          </p:cNvPr>
          <p:cNvSpPr/>
          <p:nvPr/>
        </p:nvSpPr>
        <p:spPr>
          <a:xfrm>
            <a:off x="4572000" y="4338508"/>
            <a:ext cx="349478" cy="413999"/>
          </a:xfrm>
          <a:prstGeom prst="rect">
            <a:avLst/>
          </a:prstGeom>
          <a:solidFill>
            <a:srgbClr val="D8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29F1305D-E63F-EF41-B366-0B48C2068A26}"/>
              </a:ext>
            </a:extLst>
          </p:cNvPr>
          <p:cNvSpPr/>
          <p:nvPr/>
        </p:nvSpPr>
        <p:spPr>
          <a:xfrm>
            <a:off x="4572000" y="4926167"/>
            <a:ext cx="349478" cy="4139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5CC01C75-A322-5E49-8647-AF47DED96E2E}"/>
              </a:ext>
            </a:extLst>
          </p:cNvPr>
          <p:cNvSpPr txBox="1"/>
          <p:nvPr/>
        </p:nvSpPr>
        <p:spPr>
          <a:xfrm>
            <a:off x="5115337" y="4948500"/>
            <a:ext cx="217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Hipótesis explicativas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4B390B3A-0F58-2B48-A932-CEAE2539449E}"/>
              </a:ext>
            </a:extLst>
          </p:cNvPr>
          <p:cNvSpPr txBox="1"/>
          <p:nvPr/>
        </p:nvSpPr>
        <p:spPr>
          <a:xfrm>
            <a:off x="5111596" y="5568850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Hipótesis prospectivas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xmlns="" id="{1204D4BC-AE70-0945-9AE7-BEEFF17E46DE}"/>
              </a:ext>
            </a:extLst>
          </p:cNvPr>
          <p:cNvSpPr/>
          <p:nvPr/>
        </p:nvSpPr>
        <p:spPr>
          <a:xfrm>
            <a:off x="4588901" y="6147584"/>
            <a:ext cx="349478" cy="4139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xmlns="" id="{EC279B83-C2A8-774E-B96B-ED6BC07BA474}"/>
              </a:ext>
            </a:extLst>
          </p:cNvPr>
          <p:cNvSpPr txBox="1"/>
          <p:nvPr/>
        </p:nvSpPr>
        <p:spPr>
          <a:xfrm>
            <a:off x="5111596" y="6169917"/>
            <a:ext cx="2569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Hipótesis de intervención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xmlns="" id="{3D42DC92-1B49-404E-B21A-E46F5D65A937}"/>
              </a:ext>
            </a:extLst>
          </p:cNvPr>
          <p:cNvSpPr/>
          <p:nvPr/>
        </p:nvSpPr>
        <p:spPr>
          <a:xfrm>
            <a:off x="4588901" y="5559925"/>
            <a:ext cx="349478" cy="413999"/>
          </a:xfrm>
          <a:prstGeom prst="rect">
            <a:avLst/>
          </a:prstGeom>
          <a:solidFill>
            <a:srgbClr val="D8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C9780F20-AA14-A64A-A285-5321BECC9B01}"/>
              </a:ext>
            </a:extLst>
          </p:cNvPr>
          <p:cNvSpPr/>
          <p:nvPr/>
        </p:nvSpPr>
        <p:spPr>
          <a:xfrm>
            <a:off x="0" y="-10316"/>
            <a:ext cx="2880360" cy="6858001"/>
          </a:xfrm>
          <a:prstGeom prst="rect">
            <a:avLst/>
          </a:prstGeom>
          <a:solidFill>
            <a:srgbClr val="112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66" dirty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30380442-C692-204A-A886-51ECC77F7EBF}"/>
              </a:ext>
            </a:extLst>
          </p:cNvPr>
          <p:cNvSpPr/>
          <p:nvPr/>
        </p:nvSpPr>
        <p:spPr>
          <a:xfrm>
            <a:off x="139107" y="1771555"/>
            <a:ext cx="94129" cy="234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519" dirty="0"/>
          </a:p>
        </p:txBody>
      </p:sp>
      <p:grpSp>
        <p:nvGrpSpPr>
          <p:cNvPr id="38" name="Agrupar 3">
            <a:extLst>
              <a:ext uri="{FF2B5EF4-FFF2-40B4-BE49-F238E27FC236}">
                <a16:creationId xmlns:a16="http://schemas.microsoft.com/office/drawing/2014/main" xmlns="" id="{AD6845A7-2093-D34E-B2BF-6FD71A90B741}"/>
              </a:ext>
            </a:extLst>
          </p:cNvPr>
          <p:cNvGrpSpPr/>
          <p:nvPr/>
        </p:nvGrpSpPr>
        <p:grpSpPr>
          <a:xfrm>
            <a:off x="1121506" y="773644"/>
            <a:ext cx="2779818" cy="108000"/>
            <a:chOff x="1086674" y="644107"/>
            <a:chExt cx="2779818" cy="108000"/>
          </a:xfrm>
        </p:grpSpPr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xmlns="" id="{C638D221-1D43-A647-BA35-7862BF289870}"/>
                </a:ext>
              </a:extLst>
            </p:cNvPr>
            <p:cNvSpPr/>
            <p:nvPr/>
          </p:nvSpPr>
          <p:spPr>
            <a:xfrm>
              <a:off x="1086674" y="644107"/>
              <a:ext cx="1764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xmlns="" id="{5DA99107-C9FC-2C42-97E2-391BF417BBA2}"/>
                </a:ext>
              </a:extLst>
            </p:cNvPr>
            <p:cNvSpPr/>
            <p:nvPr/>
          </p:nvSpPr>
          <p:spPr>
            <a:xfrm>
              <a:off x="2858492" y="644107"/>
              <a:ext cx="1008000" cy="10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AED09546-B3D3-F94D-A07D-1E18CF3CDD2E}"/>
              </a:ext>
            </a:extLst>
          </p:cNvPr>
          <p:cNvSpPr/>
          <p:nvPr/>
        </p:nvSpPr>
        <p:spPr>
          <a:xfrm>
            <a:off x="938969" y="422974"/>
            <a:ext cx="301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_tradnl" sz="200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</a:rPr>
              <a:t>   Planificación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ea typeface="Times New Roman" panose="02020603050405020304" pitchFamily="18" charset="0"/>
              </a:rPr>
              <a:t>  pública</a:t>
            </a:r>
            <a:endParaRPr lang="es-AR" sz="1200" b="1" dirty="0">
              <a:solidFill>
                <a:schemeClr val="bg1"/>
              </a:solidFill>
              <a:latin typeface="Helvetica" pitchFamily="2" charset="0"/>
              <a:ea typeface="Times New Roman" panose="02020603050405020304" pitchFamily="18" charset="0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7ED823D6-8052-2A48-8943-0B7BBFC55697}"/>
              </a:ext>
            </a:extLst>
          </p:cNvPr>
          <p:cNvSpPr/>
          <p:nvPr/>
        </p:nvSpPr>
        <p:spPr>
          <a:xfrm>
            <a:off x="222687" y="1256374"/>
            <a:ext cx="309151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Políticas públicas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Modelos de Planificación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Planificación estratégica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Análisis situacional: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	- De Problemas</a:t>
            </a:r>
          </a:p>
          <a:p>
            <a:pPr>
              <a:spcAft>
                <a:spcPts val="600"/>
              </a:spcAft>
            </a:pPr>
            <a:endParaRPr lang="es-E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953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6" grpId="0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  <p:bldP spid="36" grpId="0"/>
      <p:bldP spid="51" grpId="0"/>
      <p:bldP spid="52" grpId="0" animBg="1"/>
      <p:bldP spid="53" grpId="0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6CA3889B-710E-B246-A59C-18057679C51E}"/>
              </a:ext>
            </a:extLst>
          </p:cNvPr>
          <p:cNvSpPr/>
          <p:nvPr/>
        </p:nvSpPr>
        <p:spPr>
          <a:xfrm>
            <a:off x="4275749" y="86939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altLang="es-A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Problema público</a:t>
            </a:r>
            <a:endParaRPr lang="es-ES_tradnl" altLang="es-AR" sz="24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4888928E-AF13-3246-BD5C-47D818022741}"/>
              </a:ext>
            </a:extLst>
          </p:cNvPr>
          <p:cNvSpPr/>
          <p:nvPr/>
        </p:nvSpPr>
        <p:spPr>
          <a:xfrm>
            <a:off x="4388970" y="1672808"/>
            <a:ext cx="7571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Helvetica" charset="0"/>
                <a:ea typeface="Helvetica" charset="0"/>
                <a:cs typeface="Helvetica" charset="0"/>
              </a:rPr>
              <a:t>Los problemas públicos son construcciones sociales</a:t>
            </a:r>
            <a:endParaRPr lang="es-AR" dirty="0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3F228FA7-34D3-DB4C-9A7B-515188108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626" y="1629942"/>
            <a:ext cx="558857" cy="412224"/>
          </a:xfrm>
          <a:prstGeom prst="rect">
            <a:avLst/>
          </a:prstGeom>
        </p:spPr>
      </p:pic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B55D0EC1-0653-E947-B444-63D2859BE6D1}"/>
              </a:ext>
            </a:extLst>
          </p:cNvPr>
          <p:cNvSpPr/>
          <p:nvPr/>
        </p:nvSpPr>
        <p:spPr>
          <a:xfrm>
            <a:off x="4388970" y="2389286"/>
            <a:ext cx="7571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Helvetica" charset="0"/>
                <a:ea typeface="Helvetica" charset="0"/>
                <a:cs typeface="Helvetica" charset="0"/>
              </a:rPr>
              <a:t>Se expresan en el discurso y éste determina qué es posible y qué no </a:t>
            </a:r>
            <a:endParaRPr lang="es-AR" dirty="0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E7CC380F-8DF2-5040-AF98-4147F5CC4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116" y="2341005"/>
            <a:ext cx="558857" cy="412224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3E28934C-8357-C842-9DF1-32E5567798DD}"/>
              </a:ext>
            </a:extLst>
          </p:cNvPr>
          <p:cNvSpPr/>
          <p:nvPr/>
        </p:nvSpPr>
        <p:spPr>
          <a:xfrm>
            <a:off x="4388970" y="3158472"/>
            <a:ext cx="6340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latin typeface="Helvetica" charset="0"/>
              </a:rPr>
              <a:t>Quién/es lo declaran lo asumen como inaceptable y evitable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E4A0A6E2-38B2-5348-AF53-4C489B41EAC5}"/>
              </a:ext>
            </a:extLst>
          </p:cNvPr>
          <p:cNvSpPr/>
          <p:nvPr/>
        </p:nvSpPr>
        <p:spPr>
          <a:xfrm>
            <a:off x="4423093" y="3862570"/>
            <a:ext cx="6417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latin typeface="Helvetica" charset="0"/>
              </a:rPr>
              <a:t>No se presentan de manera aislada (situación problemática) 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xmlns="" id="{E77137CD-CF8E-A547-903C-099B233C5251}"/>
              </a:ext>
            </a:extLst>
          </p:cNvPr>
          <p:cNvSpPr/>
          <p:nvPr/>
        </p:nvSpPr>
        <p:spPr>
          <a:xfrm>
            <a:off x="4397483" y="4656383"/>
            <a:ext cx="6186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latin typeface="Helvetica" charset="0"/>
              </a:rPr>
              <a:t>Posee una faz política y otra susceptible de administración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717EFAE3-8099-DF48-BC23-8EAA11816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115" y="3106381"/>
            <a:ext cx="558857" cy="412224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93296F0E-0510-DA47-9CBA-DB055DCEA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114" y="3884961"/>
            <a:ext cx="558857" cy="412224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xmlns="" id="{07E6A686-2875-F840-B2B0-D782989F6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113" y="4634937"/>
            <a:ext cx="558857" cy="412224"/>
          </a:xfrm>
          <a:prstGeom prst="rect">
            <a:avLst/>
          </a:prstGeom>
        </p:spPr>
      </p:pic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D601979A-A4E6-B048-94EE-96FE0D60E423}"/>
              </a:ext>
            </a:extLst>
          </p:cNvPr>
          <p:cNvSpPr/>
          <p:nvPr/>
        </p:nvSpPr>
        <p:spPr>
          <a:xfrm>
            <a:off x="4449597" y="5387127"/>
            <a:ext cx="7571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Helvetica" charset="0"/>
                <a:ea typeface="Helvetica" charset="0"/>
                <a:cs typeface="Helvetica" charset="0"/>
              </a:rPr>
              <a:t>Un problema es la brecha </a:t>
            </a:r>
            <a:r>
              <a:rPr lang="es-ES" dirty="0">
                <a:latin typeface="Helvetica" charset="0"/>
                <a:ea typeface="Helvetica" charset="0"/>
                <a:cs typeface="Helvetica" charset="0"/>
              </a:rPr>
              <a:t>existente entre una situación dada y una situación deseada</a:t>
            </a:r>
            <a:endParaRPr lang="es-AR" dirty="0"/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0C1188DE-AEBA-1D4F-90A2-5C149FA18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625" y="5384913"/>
            <a:ext cx="558857" cy="412224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ECED50E5-1293-494C-9AC9-F11C21549DFB}"/>
              </a:ext>
            </a:extLst>
          </p:cNvPr>
          <p:cNvSpPr/>
          <p:nvPr/>
        </p:nvSpPr>
        <p:spPr>
          <a:xfrm>
            <a:off x="0" y="-10316"/>
            <a:ext cx="2880360" cy="6858001"/>
          </a:xfrm>
          <a:prstGeom prst="rect">
            <a:avLst/>
          </a:prstGeom>
          <a:solidFill>
            <a:srgbClr val="112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66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2BF9F5A1-4428-384A-A40F-52C72F7F9FD6}"/>
              </a:ext>
            </a:extLst>
          </p:cNvPr>
          <p:cNvSpPr/>
          <p:nvPr/>
        </p:nvSpPr>
        <p:spPr>
          <a:xfrm>
            <a:off x="139107" y="1771555"/>
            <a:ext cx="94129" cy="234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519" dirty="0"/>
          </a:p>
        </p:txBody>
      </p:sp>
      <p:grpSp>
        <p:nvGrpSpPr>
          <p:cNvPr id="24" name="Agrupar 3">
            <a:extLst>
              <a:ext uri="{FF2B5EF4-FFF2-40B4-BE49-F238E27FC236}">
                <a16:creationId xmlns:a16="http://schemas.microsoft.com/office/drawing/2014/main" xmlns="" id="{7803FF14-817F-BE4D-B37C-4947336736AA}"/>
              </a:ext>
            </a:extLst>
          </p:cNvPr>
          <p:cNvGrpSpPr/>
          <p:nvPr/>
        </p:nvGrpSpPr>
        <p:grpSpPr>
          <a:xfrm>
            <a:off x="1121506" y="773644"/>
            <a:ext cx="2779818" cy="108000"/>
            <a:chOff x="1086674" y="644107"/>
            <a:chExt cx="2779818" cy="10800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xmlns="" id="{43BE64BD-38C0-BA43-9A3A-0B2B0230DA97}"/>
                </a:ext>
              </a:extLst>
            </p:cNvPr>
            <p:cNvSpPr/>
            <p:nvPr/>
          </p:nvSpPr>
          <p:spPr>
            <a:xfrm>
              <a:off x="1086674" y="644107"/>
              <a:ext cx="1764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xmlns="" id="{F16347F1-2341-2F4B-872B-1B62B9FFBB30}"/>
                </a:ext>
              </a:extLst>
            </p:cNvPr>
            <p:cNvSpPr/>
            <p:nvPr/>
          </p:nvSpPr>
          <p:spPr>
            <a:xfrm>
              <a:off x="2858492" y="644107"/>
              <a:ext cx="1008000" cy="10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F12FB2B3-7AE2-7F44-B69E-56CC7DD9C94A}"/>
              </a:ext>
            </a:extLst>
          </p:cNvPr>
          <p:cNvSpPr/>
          <p:nvPr/>
        </p:nvSpPr>
        <p:spPr>
          <a:xfrm>
            <a:off x="938969" y="422974"/>
            <a:ext cx="301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_tradnl" sz="200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</a:rPr>
              <a:t>   Planificación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ea typeface="Times New Roman" panose="02020603050405020304" pitchFamily="18" charset="0"/>
              </a:rPr>
              <a:t>  pública</a:t>
            </a:r>
            <a:endParaRPr lang="es-AR" sz="1200" b="1" dirty="0">
              <a:solidFill>
                <a:schemeClr val="bg1"/>
              </a:solidFill>
              <a:latin typeface="Helvetica" pitchFamily="2" charset="0"/>
              <a:ea typeface="Times New Roman" panose="02020603050405020304" pitchFamily="18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DB0153B2-81A2-9F48-8B9B-10FA21318D7C}"/>
              </a:ext>
            </a:extLst>
          </p:cNvPr>
          <p:cNvSpPr/>
          <p:nvPr/>
        </p:nvSpPr>
        <p:spPr>
          <a:xfrm>
            <a:off x="222687" y="1256374"/>
            <a:ext cx="309151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Políticas públicas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Modelos de Planificación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Planificación estratégica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Análisis situacional: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	- De Problemas</a:t>
            </a:r>
          </a:p>
          <a:p>
            <a:pPr>
              <a:spcAft>
                <a:spcPts val="600"/>
              </a:spcAft>
            </a:pPr>
            <a:endParaRPr lang="es-E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439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6CA3889B-710E-B246-A59C-18057679C51E}"/>
              </a:ext>
            </a:extLst>
          </p:cNvPr>
          <p:cNvSpPr/>
          <p:nvPr/>
        </p:nvSpPr>
        <p:spPr>
          <a:xfrm>
            <a:off x="4275749" y="86939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altLang="es-A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Problema público</a:t>
            </a:r>
            <a:endParaRPr lang="es-ES_tradnl" altLang="es-AR" sz="24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D601979A-A4E6-B048-94EE-96FE0D60E423}"/>
              </a:ext>
            </a:extLst>
          </p:cNvPr>
          <p:cNvSpPr/>
          <p:nvPr/>
        </p:nvSpPr>
        <p:spPr>
          <a:xfrm>
            <a:off x="4620570" y="1671912"/>
            <a:ext cx="7571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Helvetica" charset="0"/>
                <a:ea typeface="Helvetica" charset="0"/>
                <a:cs typeface="Helvetica" charset="0"/>
              </a:rPr>
              <a:t>Un problema es la brecha </a:t>
            </a:r>
            <a:r>
              <a:rPr lang="es-ES" dirty="0">
                <a:latin typeface="Helvetica" charset="0"/>
                <a:ea typeface="Helvetica" charset="0"/>
                <a:cs typeface="Helvetica" charset="0"/>
              </a:rPr>
              <a:t>existente entre una situación dada y una situación deseada</a:t>
            </a:r>
            <a:endParaRPr lang="es-AR" dirty="0"/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0C1188DE-AEBA-1D4F-90A2-5C149FA18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598" y="1669698"/>
            <a:ext cx="558857" cy="41222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BA9D5698-D593-BD44-8310-70F7C0C02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117" y="3881581"/>
            <a:ext cx="1682173" cy="219073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58BD788A-7B6B-9D49-B748-659BBF324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109" y="3442714"/>
            <a:ext cx="1682173" cy="262960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A295941A-98D7-5C45-8694-0FB05C0A0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835" y="3881581"/>
            <a:ext cx="1653011" cy="219073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7397B683-76F8-8847-B74D-C0E108A1E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6871" y="2701638"/>
            <a:ext cx="576000" cy="343179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1937C5F9-1E0E-4448-A27C-3D5300E19A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9121" y="4807527"/>
            <a:ext cx="1834551" cy="35934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DD737A80-7BA0-7541-A012-809C231C31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9092" y="4820613"/>
            <a:ext cx="1686316" cy="360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D1B0546B-E0F7-364B-98F6-F6B08EFE82B6}"/>
              </a:ext>
            </a:extLst>
          </p:cNvPr>
          <p:cNvSpPr/>
          <p:nvPr/>
        </p:nvSpPr>
        <p:spPr>
          <a:xfrm>
            <a:off x="0" y="-10316"/>
            <a:ext cx="2880360" cy="6858001"/>
          </a:xfrm>
          <a:prstGeom prst="rect">
            <a:avLst/>
          </a:prstGeom>
          <a:solidFill>
            <a:srgbClr val="112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66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0448C6A4-4222-674C-BFAB-461054DBCDC6}"/>
              </a:ext>
            </a:extLst>
          </p:cNvPr>
          <p:cNvSpPr/>
          <p:nvPr/>
        </p:nvSpPr>
        <p:spPr>
          <a:xfrm>
            <a:off x="139107" y="1771555"/>
            <a:ext cx="94129" cy="234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519" dirty="0"/>
          </a:p>
        </p:txBody>
      </p:sp>
      <p:grpSp>
        <p:nvGrpSpPr>
          <p:cNvPr id="20" name="Agrupar 3">
            <a:extLst>
              <a:ext uri="{FF2B5EF4-FFF2-40B4-BE49-F238E27FC236}">
                <a16:creationId xmlns:a16="http://schemas.microsoft.com/office/drawing/2014/main" xmlns="" id="{E28141B7-1DBD-DC46-9D69-BE23703B4388}"/>
              </a:ext>
            </a:extLst>
          </p:cNvPr>
          <p:cNvGrpSpPr/>
          <p:nvPr/>
        </p:nvGrpSpPr>
        <p:grpSpPr>
          <a:xfrm>
            <a:off x="1121506" y="773644"/>
            <a:ext cx="2779818" cy="108000"/>
            <a:chOff x="1086674" y="644107"/>
            <a:chExt cx="2779818" cy="108000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xmlns="" id="{D6876B48-3F71-4144-A7F2-5A889072BBC1}"/>
                </a:ext>
              </a:extLst>
            </p:cNvPr>
            <p:cNvSpPr/>
            <p:nvPr/>
          </p:nvSpPr>
          <p:spPr>
            <a:xfrm>
              <a:off x="1086674" y="644107"/>
              <a:ext cx="1764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xmlns="" id="{F3E7C977-A569-9C41-A1A4-3AEB7C638CAF}"/>
                </a:ext>
              </a:extLst>
            </p:cNvPr>
            <p:cNvSpPr/>
            <p:nvPr/>
          </p:nvSpPr>
          <p:spPr>
            <a:xfrm>
              <a:off x="2858492" y="644107"/>
              <a:ext cx="1008000" cy="10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0FF3C0C0-AD78-DF44-9BB6-4F12E5185323}"/>
              </a:ext>
            </a:extLst>
          </p:cNvPr>
          <p:cNvSpPr/>
          <p:nvPr/>
        </p:nvSpPr>
        <p:spPr>
          <a:xfrm>
            <a:off x="938969" y="422974"/>
            <a:ext cx="301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_tradnl" sz="200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</a:rPr>
              <a:t>   Planificación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ea typeface="Times New Roman" panose="02020603050405020304" pitchFamily="18" charset="0"/>
              </a:rPr>
              <a:t>  pública</a:t>
            </a:r>
            <a:endParaRPr lang="es-AR" sz="1200" b="1" dirty="0">
              <a:solidFill>
                <a:schemeClr val="bg1"/>
              </a:solidFill>
              <a:latin typeface="Helvetica" pitchFamily="2" charset="0"/>
              <a:ea typeface="Times New Roman" panose="02020603050405020304" pitchFamily="18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376E2831-7E5C-524B-97CC-EAB1A85157B3}"/>
              </a:ext>
            </a:extLst>
          </p:cNvPr>
          <p:cNvSpPr/>
          <p:nvPr/>
        </p:nvSpPr>
        <p:spPr>
          <a:xfrm>
            <a:off x="222687" y="1256374"/>
            <a:ext cx="309151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Políticas públicas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Modelos de Planificación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Planificación estratégica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Análisis situacional: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	- De Problemas</a:t>
            </a:r>
          </a:p>
          <a:p>
            <a:pPr>
              <a:spcAft>
                <a:spcPts val="600"/>
              </a:spcAft>
            </a:pPr>
            <a:endParaRPr lang="es-E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16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lta proporción de niños con bajo peso al nacer">
            <a:extLst>
              <a:ext uri="{FF2B5EF4-FFF2-40B4-BE49-F238E27FC236}">
                <a16:creationId xmlns:a16="http://schemas.microsoft.com/office/drawing/2014/main" xmlns="" id="{E58B9FD5-A044-554C-906B-C456A2360228}"/>
              </a:ext>
            </a:extLst>
          </p:cNvPr>
          <p:cNvSpPr/>
          <p:nvPr/>
        </p:nvSpPr>
        <p:spPr>
          <a:xfrm>
            <a:off x="6623095" y="2879358"/>
            <a:ext cx="1900070" cy="1099283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500">
                <a:solidFill>
                  <a:srgbClr val="000000"/>
                </a:solidFill>
              </a:defRPr>
            </a:lvl1pPr>
          </a:lstStyle>
          <a:p>
            <a:r>
              <a:rPr sz="1758" dirty="0"/>
              <a:t>Alta </a:t>
            </a:r>
            <a:r>
              <a:rPr sz="1758" dirty="0" err="1"/>
              <a:t>proporción</a:t>
            </a:r>
            <a:r>
              <a:rPr sz="1758" dirty="0"/>
              <a:t> de </a:t>
            </a:r>
            <a:r>
              <a:rPr sz="1758" dirty="0" err="1"/>
              <a:t>niños</a:t>
            </a:r>
            <a:r>
              <a:rPr sz="1758" dirty="0"/>
              <a:t> con bajo peso al </a:t>
            </a:r>
            <a:r>
              <a:rPr sz="1758" dirty="0" err="1"/>
              <a:t>nacer</a:t>
            </a:r>
            <a:endParaRPr sz="1758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1D32349B-67A6-B344-862B-88D7BEBBF2C8}"/>
              </a:ext>
            </a:extLst>
          </p:cNvPr>
          <p:cNvSpPr/>
          <p:nvPr/>
        </p:nvSpPr>
        <p:spPr>
          <a:xfrm>
            <a:off x="4525130" y="94299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altLang="es-A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Hipótesis explicativas / Modelos explicativos</a:t>
            </a:r>
            <a:endParaRPr lang="es-ES_tradnl" altLang="es-AR" sz="24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0EA1DECC-75B1-1944-965F-67AE04017A78}"/>
              </a:ext>
            </a:extLst>
          </p:cNvPr>
          <p:cNvSpPr/>
          <p:nvPr/>
        </p:nvSpPr>
        <p:spPr>
          <a:xfrm>
            <a:off x="0" y="-10316"/>
            <a:ext cx="2880360" cy="6858001"/>
          </a:xfrm>
          <a:prstGeom prst="rect">
            <a:avLst/>
          </a:prstGeom>
          <a:solidFill>
            <a:srgbClr val="112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66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7783953E-8293-E34F-BBAC-D367A57F981B}"/>
              </a:ext>
            </a:extLst>
          </p:cNvPr>
          <p:cNvSpPr/>
          <p:nvPr/>
        </p:nvSpPr>
        <p:spPr>
          <a:xfrm>
            <a:off x="139107" y="1771555"/>
            <a:ext cx="94129" cy="234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519" dirty="0"/>
          </a:p>
        </p:txBody>
      </p:sp>
      <p:grpSp>
        <p:nvGrpSpPr>
          <p:cNvPr id="17" name="Agrupar 3">
            <a:extLst>
              <a:ext uri="{FF2B5EF4-FFF2-40B4-BE49-F238E27FC236}">
                <a16:creationId xmlns:a16="http://schemas.microsoft.com/office/drawing/2014/main" xmlns="" id="{4AC49514-295E-4F41-AC2F-539BC22D4F94}"/>
              </a:ext>
            </a:extLst>
          </p:cNvPr>
          <p:cNvGrpSpPr/>
          <p:nvPr/>
        </p:nvGrpSpPr>
        <p:grpSpPr>
          <a:xfrm>
            <a:off x="1121506" y="773644"/>
            <a:ext cx="2779818" cy="108000"/>
            <a:chOff x="1086674" y="644107"/>
            <a:chExt cx="2779818" cy="108000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5DC9FAF4-1FF9-F34B-9348-5219307A075F}"/>
                </a:ext>
              </a:extLst>
            </p:cNvPr>
            <p:cNvSpPr/>
            <p:nvPr/>
          </p:nvSpPr>
          <p:spPr>
            <a:xfrm>
              <a:off x="1086674" y="644107"/>
              <a:ext cx="1764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xmlns="" id="{8539AF60-C413-624F-94F2-F3FC125A41C3}"/>
                </a:ext>
              </a:extLst>
            </p:cNvPr>
            <p:cNvSpPr/>
            <p:nvPr/>
          </p:nvSpPr>
          <p:spPr>
            <a:xfrm>
              <a:off x="2858492" y="644107"/>
              <a:ext cx="1008000" cy="10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03124FC2-D35F-3C4A-AF48-EBEB20D318DB}"/>
              </a:ext>
            </a:extLst>
          </p:cNvPr>
          <p:cNvSpPr/>
          <p:nvPr/>
        </p:nvSpPr>
        <p:spPr>
          <a:xfrm>
            <a:off x="938969" y="422974"/>
            <a:ext cx="301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_tradnl" sz="200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</a:rPr>
              <a:t>   Planificación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ea typeface="Times New Roman" panose="02020603050405020304" pitchFamily="18" charset="0"/>
              </a:rPr>
              <a:t>  pública</a:t>
            </a:r>
            <a:endParaRPr lang="es-AR" sz="1200" b="1" dirty="0">
              <a:solidFill>
                <a:schemeClr val="bg1"/>
              </a:solidFill>
              <a:latin typeface="Helvetica" pitchFamily="2" charset="0"/>
              <a:ea typeface="Times New Roman" panose="02020603050405020304" pitchFamily="18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2EBEECC0-4ACE-0346-9DAF-8CAF85DE78B1}"/>
              </a:ext>
            </a:extLst>
          </p:cNvPr>
          <p:cNvSpPr/>
          <p:nvPr/>
        </p:nvSpPr>
        <p:spPr>
          <a:xfrm>
            <a:off x="222687" y="1256374"/>
            <a:ext cx="309151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Políticas públicas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Modelos de Planificación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Planificación estratégica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Análisis situacional: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	- De Problemas</a:t>
            </a:r>
          </a:p>
          <a:p>
            <a:pPr>
              <a:spcAft>
                <a:spcPts val="600"/>
              </a:spcAft>
            </a:pPr>
            <a:endParaRPr lang="es-E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62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">
            <a:extLst>
              <a:ext uri="{FF2B5EF4-FFF2-40B4-BE49-F238E27FC236}">
                <a16:creationId xmlns:a16="http://schemas.microsoft.com/office/drawing/2014/main" xmlns="" id="{05A4B3E3-F667-3B44-870A-BF26CC35639E}"/>
              </a:ext>
            </a:extLst>
          </p:cNvPr>
          <p:cNvGrpSpPr/>
          <p:nvPr/>
        </p:nvGrpSpPr>
        <p:grpSpPr>
          <a:xfrm>
            <a:off x="7262438" y="1577505"/>
            <a:ext cx="3685555" cy="2070738"/>
            <a:chOff x="0" y="0"/>
            <a:chExt cx="5241677" cy="2945049"/>
          </a:xfrm>
        </p:grpSpPr>
        <p:sp>
          <p:nvSpPr>
            <p:cNvPr id="10" name="Rectángulo">
              <a:extLst>
                <a:ext uri="{FF2B5EF4-FFF2-40B4-BE49-F238E27FC236}">
                  <a16:creationId xmlns:a16="http://schemas.microsoft.com/office/drawing/2014/main" xmlns="" id="{12C1B1DD-D881-4143-80D7-95CFC2A7DF9B}"/>
                </a:ext>
              </a:extLst>
            </p:cNvPr>
            <p:cNvSpPr/>
            <p:nvPr/>
          </p:nvSpPr>
          <p:spPr>
            <a:xfrm>
              <a:off x="1986067" y="49541"/>
              <a:ext cx="947421" cy="52421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>
                  <a:solidFill>
                    <a:srgbClr val="000000"/>
                  </a:solidFill>
                </a:defRPr>
              </a:pPr>
              <a:endParaRPr sz="1336"/>
            </a:p>
          </p:txBody>
        </p:sp>
        <p:sp>
          <p:nvSpPr>
            <p:cNvPr id="11" name="Rectángulo">
              <a:extLst>
                <a:ext uri="{FF2B5EF4-FFF2-40B4-BE49-F238E27FC236}">
                  <a16:creationId xmlns:a16="http://schemas.microsoft.com/office/drawing/2014/main" xmlns="" id="{7E3E83F3-C4E5-C94C-87E0-0B0C9F082DFD}"/>
                </a:ext>
              </a:extLst>
            </p:cNvPr>
            <p:cNvSpPr/>
            <p:nvPr/>
          </p:nvSpPr>
          <p:spPr>
            <a:xfrm>
              <a:off x="3826932" y="523675"/>
              <a:ext cx="947421" cy="52421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000">
                  <a:solidFill>
                    <a:srgbClr val="000000"/>
                  </a:solidFill>
                </a:defRPr>
              </a:pPr>
              <a:endParaRPr sz="1406"/>
            </a:p>
          </p:txBody>
        </p:sp>
        <p:sp>
          <p:nvSpPr>
            <p:cNvPr id="15" name="Rectángulo">
              <a:extLst>
                <a:ext uri="{FF2B5EF4-FFF2-40B4-BE49-F238E27FC236}">
                  <a16:creationId xmlns:a16="http://schemas.microsoft.com/office/drawing/2014/main" xmlns="" id="{A16C29D4-EF84-1344-B53D-0FF5507D3FBD}"/>
                </a:ext>
              </a:extLst>
            </p:cNvPr>
            <p:cNvSpPr/>
            <p:nvPr/>
          </p:nvSpPr>
          <p:spPr>
            <a:xfrm>
              <a:off x="0" y="523675"/>
              <a:ext cx="1092623" cy="52421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>
                  <a:solidFill>
                    <a:srgbClr val="000000"/>
                  </a:solidFill>
                </a:defRPr>
              </a:pPr>
              <a:endParaRPr sz="1336"/>
            </a:p>
          </p:txBody>
        </p:sp>
        <p:sp>
          <p:nvSpPr>
            <p:cNvPr id="17" name="Rectángulo">
              <a:extLst>
                <a:ext uri="{FF2B5EF4-FFF2-40B4-BE49-F238E27FC236}">
                  <a16:creationId xmlns:a16="http://schemas.microsoft.com/office/drawing/2014/main" xmlns="" id="{11226C39-EBFA-D24E-8F34-9318863E2B2E}"/>
                </a:ext>
              </a:extLst>
            </p:cNvPr>
            <p:cNvSpPr/>
            <p:nvPr/>
          </p:nvSpPr>
          <p:spPr>
            <a:xfrm>
              <a:off x="2320500" y="1008376"/>
              <a:ext cx="947421" cy="52421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000">
                  <a:solidFill>
                    <a:srgbClr val="000000"/>
                  </a:solidFill>
                </a:defRPr>
              </a:pPr>
              <a:endParaRPr sz="1406"/>
            </a:p>
          </p:txBody>
        </p:sp>
        <p:sp>
          <p:nvSpPr>
            <p:cNvPr id="18" name="Rectángulo">
              <a:extLst>
                <a:ext uri="{FF2B5EF4-FFF2-40B4-BE49-F238E27FC236}">
                  <a16:creationId xmlns:a16="http://schemas.microsoft.com/office/drawing/2014/main" xmlns="" id="{1AA5A073-BA82-A747-8F09-91C10579471E}"/>
                </a:ext>
              </a:extLst>
            </p:cNvPr>
            <p:cNvSpPr/>
            <p:nvPr/>
          </p:nvSpPr>
          <p:spPr>
            <a:xfrm>
              <a:off x="4229151" y="1493139"/>
              <a:ext cx="947421" cy="52421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000">
                  <a:solidFill>
                    <a:srgbClr val="000000"/>
                  </a:solidFill>
                </a:defRPr>
              </a:pPr>
              <a:endParaRPr sz="1406"/>
            </a:p>
          </p:txBody>
        </p:sp>
        <p:sp>
          <p:nvSpPr>
            <p:cNvPr id="19" name="Línea">
              <a:extLst>
                <a:ext uri="{FF2B5EF4-FFF2-40B4-BE49-F238E27FC236}">
                  <a16:creationId xmlns:a16="http://schemas.microsoft.com/office/drawing/2014/main" xmlns="" id="{AD924DD1-7B5A-3641-8B13-ED5B78B75EEC}"/>
                </a:ext>
              </a:extLst>
            </p:cNvPr>
            <p:cNvSpPr/>
            <p:nvPr/>
          </p:nvSpPr>
          <p:spPr>
            <a:xfrm>
              <a:off x="4702862" y="2023760"/>
              <a:ext cx="538816" cy="92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69" h="21600" extrusionOk="0">
                  <a:moveTo>
                    <a:pt x="11931" y="0"/>
                  </a:moveTo>
                  <a:cubicBezTo>
                    <a:pt x="21600" y="7200"/>
                    <a:pt x="17623" y="14400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20" name="Línea">
              <a:extLst>
                <a:ext uri="{FF2B5EF4-FFF2-40B4-BE49-F238E27FC236}">
                  <a16:creationId xmlns:a16="http://schemas.microsoft.com/office/drawing/2014/main" xmlns="" id="{889742B2-04AD-7846-B279-CDE2FD25606F}"/>
                </a:ext>
              </a:extLst>
            </p:cNvPr>
            <p:cNvSpPr/>
            <p:nvPr/>
          </p:nvSpPr>
          <p:spPr>
            <a:xfrm>
              <a:off x="3983753" y="1054297"/>
              <a:ext cx="239049" cy="610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12" h="21600" extrusionOk="0">
                  <a:moveTo>
                    <a:pt x="16612" y="21600"/>
                  </a:moveTo>
                  <a:cubicBezTo>
                    <a:pt x="-2050" y="17719"/>
                    <a:pt x="-4988" y="10519"/>
                    <a:pt x="7797" y="0"/>
                  </a:cubicBezTo>
                </a:path>
              </a:pathLst>
            </a:custGeom>
            <a:noFill/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21" name="Línea">
              <a:extLst>
                <a:ext uri="{FF2B5EF4-FFF2-40B4-BE49-F238E27FC236}">
                  <a16:creationId xmlns:a16="http://schemas.microsoft.com/office/drawing/2014/main" xmlns="" id="{7369760B-0DE5-1C48-B7E9-93E70C0F73F7}"/>
                </a:ext>
              </a:extLst>
            </p:cNvPr>
            <p:cNvSpPr/>
            <p:nvPr/>
          </p:nvSpPr>
          <p:spPr>
            <a:xfrm>
              <a:off x="3125260" y="1539004"/>
              <a:ext cx="1097542" cy="270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34" extrusionOk="0">
                  <a:moveTo>
                    <a:pt x="21600" y="20647"/>
                  </a:moveTo>
                  <a:cubicBezTo>
                    <a:pt x="13259" y="21600"/>
                    <a:pt x="6059" y="14718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22" name="Línea">
              <a:extLst>
                <a:ext uri="{FF2B5EF4-FFF2-40B4-BE49-F238E27FC236}">
                  <a16:creationId xmlns:a16="http://schemas.microsoft.com/office/drawing/2014/main" xmlns="" id="{C3DD887B-7F39-6848-8AAB-AA7A4E86D601}"/>
                </a:ext>
              </a:extLst>
            </p:cNvPr>
            <p:cNvSpPr/>
            <p:nvPr/>
          </p:nvSpPr>
          <p:spPr>
            <a:xfrm>
              <a:off x="875929" y="1316826"/>
              <a:ext cx="1438222" cy="16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22" y="9261"/>
                    <a:pt x="9322" y="2061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23" name="Línea">
              <a:extLst>
                <a:ext uri="{FF2B5EF4-FFF2-40B4-BE49-F238E27FC236}">
                  <a16:creationId xmlns:a16="http://schemas.microsoft.com/office/drawing/2014/main" xmlns="" id="{4E2AEA81-BA41-AC44-80B8-BA9D3D0D31DB}"/>
                </a:ext>
              </a:extLst>
            </p:cNvPr>
            <p:cNvSpPr/>
            <p:nvPr/>
          </p:nvSpPr>
          <p:spPr>
            <a:xfrm>
              <a:off x="1098946" y="580164"/>
              <a:ext cx="1192756" cy="51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493" extrusionOk="0">
                  <a:moveTo>
                    <a:pt x="21600" y="0"/>
                  </a:moveTo>
                  <a:cubicBezTo>
                    <a:pt x="15702" y="15975"/>
                    <a:pt x="8502" y="21600"/>
                    <a:pt x="0" y="16876"/>
                  </a:cubicBezTo>
                </a:path>
              </a:pathLst>
            </a:custGeom>
            <a:noFill/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24" name="Línea">
              <a:extLst>
                <a:ext uri="{FF2B5EF4-FFF2-40B4-BE49-F238E27FC236}">
                  <a16:creationId xmlns:a16="http://schemas.microsoft.com/office/drawing/2014/main" xmlns="" id="{1D71F6E0-4F27-C249-B283-89656457B4C3}"/>
                </a:ext>
              </a:extLst>
            </p:cNvPr>
            <p:cNvSpPr/>
            <p:nvPr/>
          </p:nvSpPr>
          <p:spPr>
            <a:xfrm>
              <a:off x="2939758" y="-1"/>
              <a:ext cx="1202859" cy="517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110" extrusionOk="0">
                  <a:moveTo>
                    <a:pt x="0" y="2223"/>
                  </a:moveTo>
                  <a:cubicBezTo>
                    <a:pt x="8654" y="-3490"/>
                    <a:pt x="15854" y="1806"/>
                    <a:pt x="21600" y="18110"/>
                  </a:cubicBezTo>
                </a:path>
              </a:pathLst>
            </a:custGeom>
            <a:noFill/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25" name="Línea">
              <a:extLst>
                <a:ext uri="{FF2B5EF4-FFF2-40B4-BE49-F238E27FC236}">
                  <a16:creationId xmlns:a16="http://schemas.microsoft.com/office/drawing/2014/main" xmlns="" id="{726AF950-C8B2-6143-BA15-1A94BD47D0D6}"/>
                </a:ext>
              </a:extLst>
            </p:cNvPr>
            <p:cNvSpPr/>
            <p:nvPr/>
          </p:nvSpPr>
          <p:spPr>
            <a:xfrm>
              <a:off x="2939758" y="425082"/>
              <a:ext cx="209734" cy="576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36" h="21600" extrusionOk="0">
                  <a:moveTo>
                    <a:pt x="0" y="0"/>
                  </a:moveTo>
                  <a:cubicBezTo>
                    <a:pt x="19289" y="4371"/>
                    <a:pt x="21600" y="11571"/>
                    <a:pt x="6933" y="21600"/>
                  </a:cubicBezTo>
                </a:path>
              </a:pathLst>
            </a:custGeom>
            <a:noFill/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26" name="Línea">
              <a:extLst>
                <a:ext uri="{FF2B5EF4-FFF2-40B4-BE49-F238E27FC236}">
                  <a16:creationId xmlns:a16="http://schemas.microsoft.com/office/drawing/2014/main" xmlns="" id="{32CA06C5-3111-3242-9C21-F3CEC098BA51}"/>
                </a:ext>
              </a:extLst>
            </p:cNvPr>
            <p:cNvSpPr/>
            <p:nvPr/>
          </p:nvSpPr>
          <p:spPr>
            <a:xfrm>
              <a:off x="2729431" y="1838146"/>
              <a:ext cx="1493371" cy="110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2" h="21600" extrusionOk="0">
                  <a:moveTo>
                    <a:pt x="19282" y="0"/>
                  </a:moveTo>
                  <a:cubicBezTo>
                    <a:pt x="3851" y="4647"/>
                    <a:pt x="-2318" y="11847"/>
                    <a:pt x="774" y="21600"/>
                  </a:cubicBezTo>
                </a:path>
              </a:pathLst>
            </a:custGeom>
            <a:noFill/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</p:grpSp>
      <p:sp>
        <p:nvSpPr>
          <p:cNvPr id="27" name="Alta proporción de niños con bajo peso al nacer">
            <a:extLst>
              <a:ext uri="{FF2B5EF4-FFF2-40B4-BE49-F238E27FC236}">
                <a16:creationId xmlns:a16="http://schemas.microsoft.com/office/drawing/2014/main" xmlns="" id="{3BDE21EA-FB22-CF44-AA04-43AE76E6DF14}"/>
              </a:ext>
            </a:extLst>
          </p:cNvPr>
          <p:cNvSpPr/>
          <p:nvPr/>
        </p:nvSpPr>
        <p:spPr>
          <a:xfrm>
            <a:off x="8456979" y="4879748"/>
            <a:ext cx="1361685" cy="777535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sz="1406"/>
              <a:t>Alta proporción de niños con bajo peso al nacer</a:t>
            </a:r>
          </a:p>
        </p:txBody>
      </p:sp>
      <p:sp>
        <p:nvSpPr>
          <p:cNvPr id="28" name="Aumento de la mortalidad neonatal">
            <a:extLst>
              <a:ext uri="{FF2B5EF4-FFF2-40B4-BE49-F238E27FC236}">
                <a16:creationId xmlns:a16="http://schemas.microsoft.com/office/drawing/2014/main" xmlns="" id="{ACD969FF-98B6-0148-8DC5-D758E866CCC3}"/>
              </a:ext>
            </a:extLst>
          </p:cNvPr>
          <p:cNvSpPr/>
          <p:nvPr/>
        </p:nvSpPr>
        <p:spPr>
          <a:xfrm>
            <a:off x="10466484" y="4403498"/>
            <a:ext cx="1174813" cy="777535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sz="1406"/>
              <a:t>Aumento de la mortalidad neonatal</a:t>
            </a:r>
          </a:p>
        </p:txBody>
      </p:sp>
      <p:sp>
        <p:nvSpPr>
          <p:cNvPr id="29" name="Aumento de la desnutrición infantil">
            <a:extLst>
              <a:ext uri="{FF2B5EF4-FFF2-40B4-BE49-F238E27FC236}">
                <a16:creationId xmlns:a16="http://schemas.microsoft.com/office/drawing/2014/main" xmlns="" id="{7DC112D4-5644-1840-9DDA-B179A5F85451}"/>
              </a:ext>
            </a:extLst>
          </p:cNvPr>
          <p:cNvSpPr/>
          <p:nvPr/>
        </p:nvSpPr>
        <p:spPr>
          <a:xfrm>
            <a:off x="10472437" y="5495897"/>
            <a:ext cx="1174813" cy="777535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sz="1406"/>
              <a:t>Aumento de la desnutrición infantil</a:t>
            </a:r>
          </a:p>
        </p:txBody>
      </p:sp>
      <p:sp>
        <p:nvSpPr>
          <p:cNvPr id="30" name="Línea">
            <a:extLst>
              <a:ext uri="{FF2B5EF4-FFF2-40B4-BE49-F238E27FC236}">
                <a16:creationId xmlns:a16="http://schemas.microsoft.com/office/drawing/2014/main" xmlns="" id="{52FCFE32-BB9E-114A-8463-081BF5EEA2C9}"/>
              </a:ext>
            </a:extLst>
          </p:cNvPr>
          <p:cNvSpPr/>
          <p:nvPr/>
        </p:nvSpPr>
        <p:spPr>
          <a:xfrm>
            <a:off x="9822431" y="4791670"/>
            <a:ext cx="639366" cy="475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735" y="21600"/>
                </a:lnTo>
                <a:lnTo>
                  <a:pt x="11735" y="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5F5857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31" name="Línea">
            <a:extLst>
              <a:ext uri="{FF2B5EF4-FFF2-40B4-BE49-F238E27FC236}">
                <a16:creationId xmlns:a16="http://schemas.microsoft.com/office/drawing/2014/main" xmlns="" id="{711DC56F-15BF-FA4E-9834-73B86FB911EF}"/>
              </a:ext>
            </a:extLst>
          </p:cNvPr>
          <p:cNvSpPr/>
          <p:nvPr/>
        </p:nvSpPr>
        <p:spPr>
          <a:xfrm>
            <a:off x="9822431" y="5267623"/>
            <a:ext cx="644723" cy="616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1638" y="0"/>
                </a:lnTo>
                <a:lnTo>
                  <a:pt x="11638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5F5857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32" name="Alto porcentaje de embarazadas desnutridas">
            <a:extLst>
              <a:ext uri="{FF2B5EF4-FFF2-40B4-BE49-F238E27FC236}">
                <a16:creationId xmlns:a16="http://schemas.microsoft.com/office/drawing/2014/main" xmlns="" id="{A71CE317-E348-DC48-A38A-D3B5E2AAEB1B}"/>
              </a:ext>
            </a:extLst>
          </p:cNvPr>
          <p:cNvSpPr/>
          <p:nvPr/>
        </p:nvSpPr>
        <p:spPr>
          <a:xfrm>
            <a:off x="6876425" y="4236811"/>
            <a:ext cx="1361685" cy="777535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sz="1406"/>
              <a:t>Alto porcentaje de embarazadas desnutridas</a:t>
            </a:r>
          </a:p>
        </p:txBody>
      </p:sp>
      <p:sp>
        <p:nvSpPr>
          <p:cNvPr id="33" name="Línea">
            <a:extLst>
              <a:ext uri="{FF2B5EF4-FFF2-40B4-BE49-F238E27FC236}">
                <a16:creationId xmlns:a16="http://schemas.microsoft.com/office/drawing/2014/main" xmlns="" id="{C830675D-F289-0D4F-AAE1-72BA2F7983F6}"/>
              </a:ext>
            </a:extLst>
          </p:cNvPr>
          <p:cNvSpPr/>
          <p:nvPr/>
        </p:nvSpPr>
        <p:spPr>
          <a:xfrm>
            <a:off x="7556969" y="5018485"/>
            <a:ext cx="894755" cy="249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ln w="38100">
            <a:solidFill>
              <a:srgbClr val="5F5857"/>
            </a:solidFill>
            <a:miter lim="400000"/>
            <a:head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34" name="Incremento de la cantidad de familias con dieta insuficiente e inadecuada">
            <a:extLst>
              <a:ext uri="{FF2B5EF4-FFF2-40B4-BE49-F238E27FC236}">
                <a16:creationId xmlns:a16="http://schemas.microsoft.com/office/drawing/2014/main" xmlns="" id="{29315DA4-82E6-6245-ACEA-BBD7BA298A66}"/>
              </a:ext>
            </a:extLst>
          </p:cNvPr>
          <p:cNvSpPr/>
          <p:nvPr/>
        </p:nvSpPr>
        <p:spPr>
          <a:xfrm>
            <a:off x="4057620" y="5209905"/>
            <a:ext cx="1562463" cy="858144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r>
              <a:rPr sz="1336"/>
              <a:t>Incremento de la cantidad de familias con dieta insuficiente e inadecuada</a:t>
            </a:r>
          </a:p>
        </p:txBody>
      </p:sp>
      <p:sp>
        <p:nvSpPr>
          <p:cNvPr id="35" name="Línea">
            <a:extLst>
              <a:ext uri="{FF2B5EF4-FFF2-40B4-BE49-F238E27FC236}">
                <a16:creationId xmlns:a16="http://schemas.microsoft.com/office/drawing/2014/main" xmlns="" id="{98B60A3D-D4C5-CC40-B12E-955D70517F3E}"/>
              </a:ext>
            </a:extLst>
          </p:cNvPr>
          <p:cNvSpPr/>
          <p:nvPr/>
        </p:nvSpPr>
        <p:spPr>
          <a:xfrm>
            <a:off x="5623691" y="4624686"/>
            <a:ext cx="1247478" cy="1013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6482" y="21600"/>
                </a:lnTo>
                <a:lnTo>
                  <a:pt x="16482" y="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5F5857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36" name="Línea">
            <a:extLst>
              <a:ext uri="{FF2B5EF4-FFF2-40B4-BE49-F238E27FC236}">
                <a16:creationId xmlns:a16="http://schemas.microsoft.com/office/drawing/2014/main" xmlns="" id="{34E661A2-062F-F142-ABE8-58A04CC4FA37}"/>
              </a:ext>
            </a:extLst>
          </p:cNvPr>
          <p:cNvSpPr/>
          <p:nvPr/>
        </p:nvSpPr>
        <p:spPr>
          <a:xfrm>
            <a:off x="5623691" y="5638205"/>
            <a:ext cx="4843464" cy="445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241" y="0"/>
                </a:lnTo>
                <a:lnTo>
                  <a:pt x="4241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5F5857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37" name="Pautas culturales que no favorecen la buena alimentación">
            <a:extLst>
              <a:ext uri="{FF2B5EF4-FFF2-40B4-BE49-F238E27FC236}">
                <a16:creationId xmlns:a16="http://schemas.microsoft.com/office/drawing/2014/main" xmlns="" id="{81F55DDA-2951-314A-BC94-2F1B620D4E61}"/>
              </a:ext>
            </a:extLst>
          </p:cNvPr>
          <p:cNvSpPr/>
          <p:nvPr/>
        </p:nvSpPr>
        <p:spPr>
          <a:xfrm>
            <a:off x="3289667" y="4017912"/>
            <a:ext cx="1399032" cy="678527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sz="1266"/>
              <a:t>Pautas culturales que no favorecen la buena alimentación</a:t>
            </a:r>
          </a:p>
        </p:txBody>
      </p:sp>
      <p:sp>
        <p:nvSpPr>
          <p:cNvPr id="38" name="Disminución de los ingresos familiares">
            <a:extLst>
              <a:ext uri="{FF2B5EF4-FFF2-40B4-BE49-F238E27FC236}">
                <a16:creationId xmlns:a16="http://schemas.microsoft.com/office/drawing/2014/main" xmlns="" id="{756DC299-8D42-9A43-9E37-115F01EB796C}"/>
              </a:ext>
            </a:extLst>
          </p:cNvPr>
          <p:cNvSpPr/>
          <p:nvPr/>
        </p:nvSpPr>
        <p:spPr>
          <a:xfrm>
            <a:off x="4821247" y="4017912"/>
            <a:ext cx="1399032" cy="678527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r>
              <a:rPr sz="1336"/>
              <a:t>Disminución de los ingresos familiares</a:t>
            </a:r>
          </a:p>
        </p:txBody>
      </p:sp>
      <p:sp>
        <p:nvSpPr>
          <p:cNvPr id="39" name="Línea">
            <a:extLst>
              <a:ext uri="{FF2B5EF4-FFF2-40B4-BE49-F238E27FC236}">
                <a16:creationId xmlns:a16="http://schemas.microsoft.com/office/drawing/2014/main" xmlns="" id="{75225BC6-58A9-3C4C-9E81-935E166D4049}"/>
              </a:ext>
            </a:extLst>
          </p:cNvPr>
          <p:cNvSpPr/>
          <p:nvPr/>
        </p:nvSpPr>
        <p:spPr>
          <a:xfrm>
            <a:off x="3988666" y="4700588"/>
            <a:ext cx="850107" cy="504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9902"/>
                </a:lnTo>
                <a:lnTo>
                  <a:pt x="21600" y="9902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5F5857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40" name="Línea">
            <a:extLst>
              <a:ext uri="{FF2B5EF4-FFF2-40B4-BE49-F238E27FC236}">
                <a16:creationId xmlns:a16="http://schemas.microsoft.com/office/drawing/2014/main" xmlns="" id="{546D8F31-BC76-C840-988A-291A5867E7B7}"/>
              </a:ext>
            </a:extLst>
          </p:cNvPr>
          <p:cNvSpPr/>
          <p:nvPr/>
        </p:nvSpPr>
        <p:spPr>
          <a:xfrm>
            <a:off x="4838772" y="4700588"/>
            <a:ext cx="681336" cy="504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9902"/>
                </a:lnTo>
                <a:lnTo>
                  <a:pt x="0" y="9902"/>
                </a:lnTo>
                <a:lnTo>
                  <a:pt x="0" y="21600"/>
                </a:lnTo>
              </a:path>
            </a:pathLst>
          </a:custGeom>
          <a:ln w="38100">
            <a:solidFill>
              <a:srgbClr val="5F5857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41" name="Aumento de la precarización laboral">
            <a:extLst>
              <a:ext uri="{FF2B5EF4-FFF2-40B4-BE49-F238E27FC236}">
                <a16:creationId xmlns:a16="http://schemas.microsoft.com/office/drawing/2014/main" xmlns="" id="{9AC056AB-B377-DF4B-A8E0-C9232623D431}"/>
              </a:ext>
            </a:extLst>
          </p:cNvPr>
          <p:cNvSpPr/>
          <p:nvPr/>
        </p:nvSpPr>
        <p:spPr>
          <a:xfrm>
            <a:off x="3937208" y="2825920"/>
            <a:ext cx="1399032" cy="678527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r>
              <a:rPr sz="1336"/>
              <a:t>Aumento de la precarización laboral</a:t>
            </a:r>
          </a:p>
        </p:txBody>
      </p:sp>
      <p:sp>
        <p:nvSpPr>
          <p:cNvPr id="42" name="Aumento del desempleo">
            <a:extLst>
              <a:ext uri="{FF2B5EF4-FFF2-40B4-BE49-F238E27FC236}">
                <a16:creationId xmlns:a16="http://schemas.microsoft.com/office/drawing/2014/main" xmlns="" id="{19FAB9DA-7717-E945-92F2-3FF9A2468EB5}"/>
              </a:ext>
            </a:extLst>
          </p:cNvPr>
          <p:cNvSpPr/>
          <p:nvPr/>
        </p:nvSpPr>
        <p:spPr>
          <a:xfrm>
            <a:off x="4837476" y="1701446"/>
            <a:ext cx="1399032" cy="678527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r>
              <a:rPr sz="1336"/>
              <a:t>Aumento del desempleo</a:t>
            </a:r>
          </a:p>
        </p:txBody>
      </p:sp>
      <p:sp>
        <p:nvSpPr>
          <p:cNvPr id="43" name="Caída del          salario real">
            <a:extLst>
              <a:ext uri="{FF2B5EF4-FFF2-40B4-BE49-F238E27FC236}">
                <a16:creationId xmlns:a16="http://schemas.microsoft.com/office/drawing/2014/main" xmlns="" id="{35A375AF-DBF4-0341-8706-0D9F7721BCD9}"/>
              </a:ext>
            </a:extLst>
          </p:cNvPr>
          <p:cNvSpPr/>
          <p:nvPr/>
        </p:nvSpPr>
        <p:spPr>
          <a:xfrm>
            <a:off x="5651708" y="2834849"/>
            <a:ext cx="1399032" cy="678527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r>
              <a:rPr sz="1336"/>
              <a:t>Caída del          salario real </a:t>
            </a:r>
          </a:p>
        </p:txBody>
      </p:sp>
      <p:sp>
        <p:nvSpPr>
          <p:cNvPr id="44" name="Línea">
            <a:extLst>
              <a:ext uri="{FF2B5EF4-FFF2-40B4-BE49-F238E27FC236}">
                <a16:creationId xmlns:a16="http://schemas.microsoft.com/office/drawing/2014/main" xmlns="" id="{8C4FEF97-49A1-9046-BD66-272BD09B1591}"/>
              </a:ext>
            </a:extLst>
          </p:cNvPr>
          <p:cNvSpPr/>
          <p:nvPr/>
        </p:nvSpPr>
        <p:spPr>
          <a:xfrm>
            <a:off x="4636068" y="2384227"/>
            <a:ext cx="887612" cy="436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2191"/>
                </a:lnTo>
                <a:lnTo>
                  <a:pt x="21600" y="12191"/>
                </a:lnTo>
                <a:lnTo>
                  <a:pt x="21600" y="0"/>
                </a:lnTo>
              </a:path>
            </a:pathLst>
          </a:custGeom>
          <a:ln w="38100">
            <a:solidFill>
              <a:srgbClr val="5F5857"/>
            </a:solidFill>
            <a:miter lim="400000"/>
            <a:head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45" name="Línea">
            <a:extLst>
              <a:ext uri="{FF2B5EF4-FFF2-40B4-BE49-F238E27FC236}">
                <a16:creationId xmlns:a16="http://schemas.microsoft.com/office/drawing/2014/main" xmlns="" id="{A84055A7-1040-6848-A17B-F787394AD00F}"/>
              </a:ext>
            </a:extLst>
          </p:cNvPr>
          <p:cNvSpPr/>
          <p:nvPr/>
        </p:nvSpPr>
        <p:spPr>
          <a:xfrm>
            <a:off x="5523679" y="2384227"/>
            <a:ext cx="826890" cy="445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1947"/>
                </a:lnTo>
                <a:lnTo>
                  <a:pt x="21600" y="11947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5F5857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46" name="Línea">
            <a:extLst>
              <a:ext uri="{FF2B5EF4-FFF2-40B4-BE49-F238E27FC236}">
                <a16:creationId xmlns:a16="http://schemas.microsoft.com/office/drawing/2014/main" xmlns="" id="{14E847CC-0EF0-3E48-8C8A-0E21F44275FD}"/>
              </a:ext>
            </a:extLst>
          </p:cNvPr>
          <p:cNvSpPr/>
          <p:nvPr/>
        </p:nvSpPr>
        <p:spPr>
          <a:xfrm>
            <a:off x="4636068" y="3508474"/>
            <a:ext cx="884040" cy="504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831"/>
                </a:lnTo>
                <a:lnTo>
                  <a:pt x="21600" y="8831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5F5857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47" name="Línea">
            <a:extLst>
              <a:ext uri="{FF2B5EF4-FFF2-40B4-BE49-F238E27FC236}">
                <a16:creationId xmlns:a16="http://schemas.microsoft.com/office/drawing/2014/main" xmlns="" id="{DD7CE803-A670-2B4A-9D72-8E1791E6A0DB}"/>
              </a:ext>
            </a:extLst>
          </p:cNvPr>
          <p:cNvSpPr/>
          <p:nvPr/>
        </p:nvSpPr>
        <p:spPr>
          <a:xfrm>
            <a:off x="5520107" y="3517404"/>
            <a:ext cx="830462" cy="495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8562"/>
                </a:lnTo>
                <a:lnTo>
                  <a:pt x="0" y="8562"/>
                </a:lnTo>
                <a:lnTo>
                  <a:pt x="0" y="21600"/>
                </a:lnTo>
              </a:path>
            </a:pathLst>
          </a:custGeom>
          <a:ln w="38100">
            <a:solidFill>
              <a:srgbClr val="5F5857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48" name="Línea">
            <a:extLst>
              <a:ext uri="{FF2B5EF4-FFF2-40B4-BE49-F238E27FC236}">
                <a16:creationId xmlns:a16="http://schemas.microsoft.com/office/drawing/2014/main" xmlns="" id="{BDDA629D-BDDF-9447-81B7-CB9519AD55CF}"/>
              </a:ext>
            </a:extLst>
          </p:cNvPr>
          <p:cNvSpPr/>
          <p:nvPr/>
        </p:nvSpPr>
        <p:spPr>
          <a:xfrm>
            <a:off x="5520107" y="2384227"/>
            <a:ext cx="3573" cy="1628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1167"/>
                </a:lnTo>
                <a:lnTo>
                  <a:pt x="0" y="11167"/>
                </a:lnTo>
                <a:lnTo>
                  <a:pt x="0" y="21600"/>
                </a:lnTo>
              </a:path>
            </a:pathLst>
          </a:custGeom>
          <a:ln w="38100">
            <a:solidFill>
              <a:srgbClr val="5F5857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49" name="Exposición a infección intra-uterina (TORCH)">
            <a:extLst>
              <a:ext uri="{FF2B5EF4-FFF2-40B4-BE49-F238E27FC236}">
                <a16:creationId xmlns:a16="http://schemas.microsoft.com/office/drawing/2014/main" xmlns="" id="{0F45A541-325E-2245-9933-6622A604C831}"/>
              </a:ext>
            </a:extLst>
          </p:cNvPr>
          <p:cNvSpPr/>
          <p:nvPr/>
        </p:nvSpPr>
        <p:spPr>
          <a:xfrm>
            <a:off x="8515162" y="3219683"/>
            <a:ext cx="1238548" cy="678526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/>
          <a:p>
            <a:pPr>
              <a:defRPr sz="1900">
                <a:solidFill>
                  <a:srgbClr val="000000"/>
                </a:solidFill>
              </a:defRPr>
            </a:pPr>
            <a:r>
              <a:rPr sz="1336"/>
              <a:t>Exposición a infección intra-uterina </a:t>
            </a:r>
            <a:r>
              <a:rPr sz="1125"/>
              <a:t>(TORCH)</a:t>
            </a:r>
          </a:p>
        </p:txBody>
      </p:sp>
      <p:sp>
        <p:nvSpPr>
          <p:cNvPr id="50" name="Exposición a teratógenos">
            <a:extLst>
              <a:ext uri="{FF2B5EF4-FFF2-40B4-BE49-F238E27FC236}">
                <a16:creationId xmlns:a16="http://schemas.microsoft.com/office/drawing/2014/main" xmlns="" id="{A91E9E5C-50DD-AB4E-A21F-8A1977D6D0F2}"/>
              </a:ext>
            </a:extLst>
          </p:cNvPr>
          <p:cNvSpPr/>
          <p:nvPr/>
        </p:nvSpPr>
        <p:spPr>
          <a:xfrm>
            <a:off x="9860567" y="3219683"/>
            <a:ext cx="1042421" cy="678526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sz="1406"/>
              <a:t>Exposición a teratógenos</a:t>
            </a:r>
          </a:p>
        </p:txBody>
      </p:sp>
      <p:sp>
        <p:nvSpPr>
          <p:cNvPr id="51" name="Línea">
            <a:extLst>
              <a:ext uri="{FF2B5EF4-FFF2-40B4-BE49-F238E27FC236}">
                <a16:creationId xmlns:a16="http://schemas.microsoft.com/office/drawing/2014/main" xmlns="" id="{A4F8707D-63EB-C649-9D76-79CD764429A8}"/>
              </a:ext>
            </a:extLst>
          </p:cNvPr>
          <p:cNvSpPr/>
          <p:nvPr/>
        </p:nvSpPr>
        <p:spPr>
          <a:xfrm>
            <a:off x="7788249" y="3902274"/>
            <a:ext cx="1349276" cy="972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4899"/>
                </a:lnTo>
                <a:lnTo>
                  <a:pt x="21600" y="4899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5F5857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52" name="Línea">
            <a:extLst>
              <a:ext uri="{FF2B5EF4-FFF2-40B4-BE49-F238E27FC236}">
                <a16:creationId xmlns:a16="http://schemas.microsoft.com/office/drawing/2014/main" xmlns="" id="{E8AAB8E3-2B1A-2C48-A32D-8172C047CE77}"/>
              </a:ext>
            </a:extLst>
          </p:cNvPr>
          <p:cNvSpPr/>
          <p:nvPr/>
        </p:nvSpPr>
        <p:spPr>
          <a:xfrm>
            <a:off x="9133952" y="3902274"/>
            <a:ext cx="3573" cy="972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4899"/>
                </a:lnTo>
                <a:lnTo>
                  <a:pt x="0" y="4899"/>
                </a:lnTo>
                <a:lnTo>
                  <a:pt x="0" y="0"/>
                </a:lnTo>
              </a:path>
            </a:pathLst>
          </a:custGeom>
          <a:ln w="38100">
            <a:solidFill>
              <a:srgbClr val="5F5857"/>
            </a:solidFill>
            <a:miter lim="400000"/>
            <a:head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53" name="Línea">
            <a:extLst>
              <a:ext uri="{FF2B5EF4-FFF2-40B4-BE49-F238E27FC236}">
                <a16:creationId xmlns:a16="http://schemas.microsoft.com/office/drawing/2014/main" xmlns="" id="{37102629-B7A8-EF45-A834-E80C58FAFA5E}"/>
              </a:ext>
            </a:extLst>
          </p:cNvPr>
          <p:cNvSpPr/>
          <p:nvPr/>
        </p:nvSpPr>
        <p:spPr>
          <a:xfrm>
            <a:off x="9137523" y="3902274"/>
            <a:ext cx="1243906" cy="972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4899"/>
                </a:lnTo>
                <a:lnTo>
                  <a:pt x="21600" y="4899"/>
                </a:lnTo>
                <a:lnTo>
                  <a:pt x="21600" y="0"/>
                </a:lnTo>
              </a:path>
            </a:pathLst>
          </a:custGeom>
          <a:ln w="38100">
            <a:solidFill>
              <a:srgbClr val="5F5857"/>
            </a:solidFill>
            <a:miter lim="400000"/>
            <a:head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54" name="Exposición a tóxicos (alcohol, nicotina, etc)">
            <a:extLst>
              <a:ext uri="{FF2B5EF4-FFF2-40B4-BE49-F238E27FC236}">
                <a16:creationId xmlns:a16="http://schemas.microsoft.com/office/drawing/2014/main" xmlns="" id="{0D7D491E-832A-F643-B0DE-A32FC81D612B}"/>
              </a:ext>
            </a:extLst>
          </p:cNvPr>
          <p:cNvSpPr/>
          <p:nvPr/>
        </p:nvSpPr>
        <p:spPr>
          <a:xfrm>
            <a:off x="7169756" y="3219683"/>
            <a:ext cx="1238548" cy="678526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r>
              <a:rPr sz="1336"/>
              <a:t>Exposición a tóxicos (alcohol, nicotina, etc)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D396407A-914B-8542-B33C-5AC700234A05}"/>
              </a:ext>
            </a:extLst>
          </p:cNvPr>
          <p:cNvSpPr/>
          <p:nvPr/>
        </p:nvSpPr>
        <p:spPr>
          <a:xfrm>
            <a:off x="4525130" y="94299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altLang="es-A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Hipótesis explicativas / Modelos explicativos</a:t>
            </a:r>
            <a:endParaRPr lang="es-ES_tradnl" altLang="es-AR" sz="24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xmlns="" id="{363B187D-690F-344C-95CE-B1EE719A795C}"/>
              </a:ext>
            </a:extLst>
          </p:cNvPr>
          <p:cNvSpPr/>
          <p:nvPr/>
        </p:nvSpPr>
        <p:spPr>
          <a:xfrm>
            <a:off x="0" y="-10316"/>
            <a:ext cx="2880360" cy="6858001"/>
          </a:xfrm>
          <a:prstGeom prst="rect">
            <a:avLst/>
          </a:prstGeom>
          <a:solidFill>
            <a:srgbClr val="112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66" dirty="0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xmlns="" id="{C9964C63-D54D-2141-8B52-DABBFC4C9888}"/>
              </a:ext>
            </a:extLst>
          </p:cNvPr>
          <p:cNvSpPr/>
          <p:nvPr/>
        </p:nvSpPr>
        <p:spPr>
          <a:xfrm>
            <a:off x="139107" y="1771555"/>
            <a:ext cx="94129" cy="234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519" dirty="0"/>
          </a:p>
        </p:txBody>
      </p:sp>
      <p:grpSp>
        <p:nvGrpSpPr>
          <p:cNvPr id="58" name="Agrupar 3">
            <a:extLst>
              <a:ext uri="{FF2B5EF4-FFF2-40B4-BE49-F238E27FC236}">
                <a16:creationId xmlns:a16="http://schemas.microsoft.com/office/drawing/2014/main" xmlns="" id="{3B74BFF0-F2BD-3D49-A200-05946A78703D}"/>
              </a:ext>
            </a:extLst>
          </p:cNvPr>
          <p:cNvGrpSpPr/>
          <p:nvPr/>
        </p:nvGrpSpPr>
        <p:grpSpPr>
          <a:xfrm>
            <a:off x="1121506" y="773644"/>
            <a:ext cx="2779818" cy="108000"/>
            <a:chOff x="1086674" y="644107"/>
            <a:chExt cx="2779818" cy="108000"/>
          </a:xfrm>
        </p:grpSpPr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xmlns="" id="{E4B4DF8A-C90B-5E40-B904-086913189381}"/>
                </a:ext>
              </a:extLst>
            </p:cNvPr>
            <p:cNvSpPr/>
            <p:nvPr/>
          </p:nvSpPr>
          <p:spPr>
            <a:xfrm>
              <a:off x="1086674" y="644107"/>
              <a:ext cx="1764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xmlns="" id="{D107E842-2F6F-2E4E-94C4-C1894318518A}"/>
                </a:ext>
              </a:extLst>
            </p:cNvPr>
            <p:cNvSpPr/>
            <p:nvPr/>
          </p:nvSpPr>
          <p:spPr>
            <a:xfrm>
              <a:off x="2858492" y="644107"/>
              <a:ext cx="1008000" cy="10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61" name="Rectángulo 60">
            <a:extLst>
              <a:ext uri="{FF2B5EF4-FFF2-40B4-BE49-F238E27FC236}">
                <a16:creationId xmlns:a16="http://schemas.microsoft.com/office/drawing/2014/main" xmlns="" id="{1F6BDC54-B0DF-D34C-89C9-46A782DCE08F}"/>
              </a:ext>
            </a:extLst>
          </p:cNvPr>
          <p:cNvSpPr/>
          <p:nvPr/>
        </p:nvSpPr>
        <p:spPr>
          <a:xfrm>
            <a:off x="938969" y="422974"/>
            <a:ext cx="301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_tradnl" sz="200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</a:rPr>
              <a:t>   Planificación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ea typeface="Times New Roman" panose="02020603050405020304" pitchFamily="18" charset="0"/>
              </a:rPr>
              <a:t>  pública</a:t>
            </a:r>
            <a:endParaRPr lang="es-AR" sz="1200" b="1" dirty="0">
              <a:solidFill>
                <a:schemeClr val="bg1"/>
              </a:solidFill>
              <a:latin typeface="Helvetica" pitchFamily="2" charset="0"/>
              <a:ea typeface="Times New Roman" panose="02020603050405020304" pitchFamily="18" charset="0"/>
            </a:endParaRP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xmlns="" id="{807994B7-B8AA-C746-9C67-354881D8F21A}"/>
              </a:ext>
            </a:extLst>
          </p:cNvPr>
          <p:cNvSpPr/>
          <p:nvPr/>
        </p:nvSpPr>
        <p:spPr>
          <a:xfrm>
            <a:off x="222687" y="1256374"/>
            <a:ext cx="309151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Políticas públicas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Modelos de Planificación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Planificación estratégica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Análisis situacional: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	- De Problemas</a:t>
            </a:r>
          </a:p>
          <a:p>
            <a:pPr>
              <a:spcAft>
                <a:spcPts val="600"/>
              </a:spcAft>
            </a:pPr>
            <a:endParaRPr lang="es-E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543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28" grpId="0" animBg="1" advAuto="0"/>
      <p:bldP spid="29" grpId="0" animBg="1" advAuto="0"/>
      <p:bldP spid="30" grpId="0" animBg="1" advAuto="0"/>
      <p:bldP spid="31" grpId="0" animBg="1" advAuto="0"/>
      <p:bldP spid="32" grpId="0" animBg="1" advAuto="0"/>
      <p:bldP spid="33" grpId="0" animBg="1" advAuto="0"/>
      <p:bldP spid="34" grpId="0" animBg="1" advAuto="0"/>
      <p:bldP spid="35" grpId="0" animBg="1" advAuto="0"/>
      <p:bldP spid="36" grpId="0" animBg="1" advAuto="0"/>
      <p:bldP spid="37" grpId="0" animBg="1" advAuto="0"/>
      <p:bldP spid="38" grpId="0" animBg="1" advAuto="0"/>
      <p:bldP spid="39" grpId="0" animBg="1" advAuto="0"/>
      <p:bldP spid="40" grpId="0" animBg="1" advAuto="0"/>
      <p:bldP spid="41" grpId="0" animBg="1" advAuto="0"/>
      <p:bldP spid="42" grpId="0" animBg="1" advAuto="0"/>
      <p:bldP spid="43" grpId="0" animBg="1" advAuto="0"/>
      <p:bldP spid="44" grpId="0" animBg="1" advAuto="0"/>
      <p:bldP spid="45" grpId="0" animBg="1" advAuto="0"/>
      <p:bldP spid="46" grpId="0" animBg="1" advAuto="0"/>
      <p:bldP spid="47" grpId="0" animBg="1" advAuto="0"/>
      <p:bldP spid="48" grpId="0" animBg="1" advAuto="0"/>
      <p:bldP spid="49" grpId="0" animBg="1" advAuto="0"/>
      <p:bldP spid="50" grpId="0" animBg="1" advAuto="0"/>
      <p:bldP spid="51" grpId="0" animBg="1" advAuto="0"/>
      <p:bldP spid="52" grpId="0" animBg="1" advAuto="0"/>
      <p:bldP spid="53" grpId="0" animBg="1" advAuto="0"/>
      <p:bldP spid="54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lujograma Explicativo                                                       (PES)" descr="Flujograma Explicativo                                                       (PES)">
            <a:extLst>
              <a:ext uri="{FF2B5EF4-FFF2-40B4-BE49-F238E27FC236}">
                <a16:creationId xmlns:a16="http://schemas.microsoft.com/office/drawing/2014/main" xmlns="" id="{D2CE95F1-0201-0E45-AEC1-F8BF18392F39}"/>
              </a:ext>
            </a:extLst>
          </p:cNvPr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7881" y="1689876"/>
            <a:ext cx="6544624" cy="1143001"/>
          </a:xfrm>
          <a:prstGeom prst="rect">
            <a:avLst/>
          </a:prstGeom>
          <a:effectLst>
            <a:outerShdw blurRad="711200" dist="254000" rotWithShape="0">
              <a:srgbClr val="000000">
                <a:alpha val="49106"/>
              </a:srgbClr>
            </a:outerShdw>
          </a:effectLst>
        </p:spPr>
      </p:pic>
      <p:pic>
        <p:nvPicPr>
          <p:cNvPr id="57" name="Método ALTADIR                                                                  de planificación popular (MAPP)" descr="Método ALTADIR                                                                  de planificación popular (MAPP)">
            <a:extLst>
              <a:ext uri="{FF2B5EF4-FFF2-40B4-BE49-F238E27FC236}">
                <a16:creationId xmlns:a16="http://schemas.microsoft.com/office/drawing/2014/main" xmlns="" id="{3CB52828-A640-E049-A43E-569097C0A1D9}"/>
              </a:ext>
            </a:extLst>
          </p:cNvPr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17881" y="2600704"/>
            <a:ext cx="6544624" cy="1143000"/>
          </a:xfrm>
          <a:prstGeom prst="rect">
            <a:avLst/>
          </a:prstGeom>
          <a:effectLst>
            <a:outerShdw blurRad="711200" dist="254000" rotWithShape="0">
              <a:srgbClr val="000000">
                <a:alpha val="49106"/>
              </a:srgbClr>
            </a:outerShdw>
          </a:effectLst>
        </p:spPr>
      </p:pic>
      <p:pic>
        <p:nvPicPr>
          <p:cNvPr id="58" name="Análisis PROBES (problemas, objetivos y estrategias" descr="Análisis PROBES (problemas, objetivos y estrategias">
            <a:extLst>
              <a:ext uri="{FF2B5EF4-FFF2-40B4-BE49-F238E27FC236}">
                <a16:creationId xmlns:a16="http://schemas.microsoft.com/office/drawing/2014/main" xmlns="" id="{1C475C32-E4CC-6941-8B04-F5733F1A7B37}"/>
              </a:ext>
            </a:extLst>
          </p:cNvPr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17881" y="3511532"/>
            <a:ext cx="6544624" cy="1143000"/>
          </a:xfrm>
          <a:prstGeom prst="rect">
            <a:avLst/>
          </a:prstGeom>
          <a:effectLst>
            <a:outerShdw blurRad="711200" dist="254000" rotWithShape="0">
              <a:srgbClr val="000000">
                <a:alpha val="49106"/>
              </a:srgbClr>
            </a:outerShdw>
          </a:effectLst>
        </p:spPr>
      </p:pic>
      <p:pic>
        <p:nvPicPr>
          <p:cNvPr id="59" name="Árbol de Problemas  ZOPP / Marco Lógico" descr="Árbol de Problemas  ZOPP / Marco Lógico">
            <a:extLst>
              <a:ext uri="{FF2B5EF4-FFF2-40B4-BE49-F238E27FC236}">
                <a16:creationId xmlns:a16="http://schemas.microsoft.com/office/drawing/2014/main" xmlns="" id="{932B01AB-88ED-EE44-8FA8-079572D0F299}"/>
              </a:ext>
            </a:extLst>
          </p:cNvPr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17881" y="4422360"/>
            <a:ext cx="6544624" cy="1143000"/>
          </a:xfrm>
          <a:prstGeom prst="rect">
            <a:avLst/>
          </a:prstGeom>
          <a:effectLst>
            <a:outerShdw blurRad="711200" dist="254000" rotWithShape="0">
              <a:srgbClr val="000000">
                <a:alpha val="49106"/>
              </a:srgbClr>
            </a:outerShdw>
          </a:effectLst>
        </p:spPr>
      </p:pic>
      <p:pic>
        <p:nvPicPr>
          <p:cNvPr id="60" name="Modelo Problemático Integrado                                (FLACSO-A)" descr="Modelo Problemático Integrado                                (FLACSO-A)">
            <a:extLst>
              <a:ext uri="{FF2B5EF4-FFF2-40B4-BE49-F238E27FC236}">
                <a16:creationId xmlns:a16="http://schemas.microsoft.com/office/drawing/2014/main" xmlns="" id="{4DAC00AB-D525-AF41-99DB-4A3CBDEDAF60}"/>
              </a:ext>
            </a:extLst>
          </p:cNvPr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17881" y="5333188"/>
            <a:ext cx="6544624" cy="1143000"/>
          </a:xfrm>
          <a:prstGeom prst="rect">
            <a:avLst/>
          </a:prstGeom>
          <a:effectLst>
            <a:outerShdw blurRad="711200" dist="254000" rotWithShape="0">
              <a:srgbClr val="000000">
                <a:alpha val="49106"/>
              </a:srgbClr>
            </a:outerShdw>
          </a:effectLst>
        </p:spPr>
      </p:pic>
      <p:sp>
        <p:nvSpPr>
          <p:cNvPr id="61" name="Métodos utilizados para el                                                  Análisis Situaciones y la Formulación de Estrategias">
            <a:extLst>
              <a:ext uri="{FF2B5EF4-FFF2-40B4-BE49-F238E27FC236}">
                <a16:creationId xmlns:a16="http://schemas.microsoft.com/office/drawing/2014/main" xmlns="" id="{91A184F8-6C40-BF46-9EE9-51938031C33F}"/>
              </a:ext>
            </a:extLst>
          </p:cNvPr>
          <p:cNvSpPr txBox="1">
            <a:spLocks/>
          </p:cNvSpPr>
          <p:nvPr/>
        </p:nvSpPr>
        <p:spPr>
          <a:xfrm>
            <a:off x="3729550" y="523682"/>
            <a:ext cx="7715250" cy="76944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s-AR"/>
            </a:defPPr>
            <a:lvl1pPr algn="ctr"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s-AR" sz="2200" dirty="0"/>
              <a:t>Métodos utilizados para el                                                               Análisis Situacional y la Formulación de Estrategias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23250DE-28A4-4C42-BB1F-9F629F48712A}"/>
              </a:ext>
            </a:extLst>
          </p:cNvPr>
          <p:cNvSpPr/>
          <p:nvPr/>
        </p:nvSpPr>
        <p:spPr>
          <a:xfrm>
            <a:off x="0" y="-10316"/>
            <a:ext cx="2880360" cy="6858001"/>
          </a:xfrm>
          <a:prstGeom prst="rect">
            <a:avLst/>
          </a:prstGeom>
          <a:solidFill>
            <a:srgbClr val="112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66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22316328-F838-9B4B-8169-595C64595D9F}"/>
              </a:ext>
            </a:extLst>
          </p:cNvPr>
          <p:cNvSpPr/>
          <p:nvPr/>
        </p:nvSpPr>
        <p:spPr>
          <a:xfrm>
            <a:off x="139107" y="1771555"/>
            <a:ext cx="94129" cy="234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519" dirty="0"/>
          </a:p>
        </p:txBody>
      </p:sp>
      <p:grpSp>
        <p:nvGrpSpPr>
          <p:cNvPr id="18" name="Agrupar 3">
            <a:extLst>
              <a:ext uri="{FF2B5EF4-FFF2-40B4-BE49-F238E27FC236}">
                <a16:creationId xmlns:a16="http://schemas.microsoft.com/office/drawing/2014/main" xmlns="" id="{BE44233B-FD52-5349-9025-C460042E2E2F}"/>
              </a:ext>
            </a:extLst>
          </p:cNvPr>
          <p:cNvGrpSpPr/>
          <p:nvPr/>
        </p:nvGrpSpPr>
        <p:grpSpPr>
          <a:xfrm>
            <a:off x="1121506" y="773644"/>
            <a:ext cx="2779818" cy="108000"/>
            <a:chOff x="1086674" y="644107"/>
            <a:chExt cx="2779818" cy="108000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2EBCE89D-A787-3445-8561-BA7F94EA42A6}"/>
                </a:ext>
              </a:extLst>
            </p:cNvPr>
            <p:cNvSpPr/>
            <p:nvPr/>
          </p:nvSpPr>
          <p:spPr>
            <a:xfrm>
              <a:off x="1086674" y="644107"/>
              <a:ext cx="1764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6ED974E6-7EED-4942-AC07-9D4F4CE644E5}"/>
                </a:ext>
              </a:extLst>
            </p:cNvPr>
            <p:cNvSpPr/>
            <p:nvPr/>
          </p:nvSpPr>
          <p:spPr>
            <a:xfrm>
              <a:off x="2858492" y="644107"/>
              <a:ext cx="1008000" cy="10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A01031E5-B54F-F948-858A-B781991C8B56}"/>
              </a:ext>
            </a:extLst>
          </p:cNvPr>
          <p:cNvSpPr/>
          <p:nvPr/>
        </p:nvSpPr>
        <p:spPr>
          <a:xfrm>
            <a:off x="938969" y="422974"/>
            <a:ext cx="301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_tradnl" sz="200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</a:rPr>
              <a:t>   Planificación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ea typeface="Times New Roman" panose="02020603050405020304" pitchFamily="18" charset="0"/>
              </a:rPr>
              <a:t>  pública</a:t>
            </a:r>
            <a:endParaRPr lang="es-AR" sz="1200" b="1" dirty="0">
              <a:solidFill>
                <a:schemeClr val="bg1"/>
              </a:solidFill>
              <a:latin typeface="Helvetica" pitchFamily="2" charset="0"/>
              <a:ea typeface="Times New Roman" panose="02020603050405020304" pitchFamily="18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1CD3529B-33CD-E544-A57E-AAC9E7E66E45}"/>
              </a:ext>
            </a:extLst>
          </p:cNvPr>
          <p:cNvSpPr/>
          <p:nvPr/>
        </p:nvSpPr>
        <p:spPr>
          <a:xfrm>
            <a:off x="222687" y="1256374"/>
            <a:ext cx="309151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Políticas públicas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Modelos de Planificación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Planificación estratégica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Análisis situacional: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	- De Problemas</a:t>
            </a:r>
          </a:p>
          <a:p>
            <a:pPr>
              <a:spcAft>
                <a:spcPts val="600"/>
              </a:spcAft>
            </a:pPr>
            <a:endParaRPr lang="es-E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106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 advAuto="0"/>
      <p:bldP spid="57" grpId="0" animBg="1" advAuto="0"/>
      <p:bldP spid="58" grpId="0" animBg="1" advAuto="0"/>
      <p:bldP spid="59" grpId="0" animBg="1" advAuto="0"/>
      <p:bldP spid="60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0" name="Grupo"/>
          <p:cNvGrpSpPr/>
          <p:nvPr/>
        </p:nvGrpSpPr>
        <p:grpSpPr>
          <a:xfrm>
            <a:off x="3560785" y="1910016"/>
            <a:ext cx="8357583" cy="4695926"/>
            <a:chOff x="0" y="0"/>
            <a:chExt cx="11886338" cy="6678650"/>
          </a:xfrm>
        </p:grpSpPr>
        <p:grpSp>
          <p:nvGrpSpPr>
            <p:cNvPr id="1101" name="Grupo"/>
            <p:cNvGrpSpPr/>
            <p:nvPr/>
          </p:nvGrpSpPr>
          <p:grpSpPr>
            <a:xfrm>
              <a:off x="5650164" y="-1"/>
              <a:ext cx="5241678" cy="2945051"/>
              <a:chOff x="0" y="0"/>
              <a:chExt cx="5241677" cy="2945049"/>
            </a:xfrm>
          </p:grpSpPr>
          <p:sp>
            <p:nvSpPr>
              <p:cNvPr id="1088" name="Rectángulo"/>
              <p:cNvSpPr/>
              <p:nvPr/>
            </p:nvSpPr>
            <p:spPr>
              <a:xfrm>
                <a:off x="1986067" y="49541"/>
                <a:ext cx="947421" cy="52421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1900">
                    <a:solidFill>
                      <a:srgbClr val="000000"/>
                    </a:solidFill>
                  </a:defRPr>
                </a:pPr>
                <a:endParaRPr sz="1336"/>
              </a:p>
            </p:txBody>
          </p:sp>
          <p:sp>
            <p:nvSpPr>
              <p:cNvPr id="1089" name="Rectángulo"/>
              <p:cNvSpPr/>
              <p:nvPr/>
            </p:nvSpPr>
            <p:spPr>
              <a:xfrm>
                <a:off x="3826932" y="523675"/>
                <a:ext cx="947421" cy="52421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</a:defRPr>
                </a:pPr>
                <a:endParaRPr sz="1406"/>
              </a:p>
            </p:txBody>
          </p:sp>
          <p:sp>
            <p:nvSpPr>
              <p:cNvPr id="1090" name="Rectángulo"/>
              <p:cNvSpPr/>
              <p:nvPr/>
            </p:nvSpPr>
            <p:spPr>
              <a:xfrm>
                <a:off x="0" y="523675"/>
                <a:ext cx="1092623" cy="52421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1900">
                    <a:solidFill>
                      <a:srgbClr val="000000"/>
                    </a:solidFill>
                  </a:defRPr>
                </a:pPr>
                <a:endParaRPr sz="1336"/>
              </a:p>
            </p:txBody>
          </p:sp>
          <p:sp>
            <p:nvSpPr>
              <p:cNvPr id="1091" name="Rectángulo"/>
              <p:cNvSpPr/>
              <p:nvPr/>
            </p:nvSpPr>
            <p:spPr>
              <a:xfrm>
                <a:off x="2320500" y="1008376"/>
                <a:ext cx="947421" cy="52421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</a:defRPr>
                </a:pPr>
                <a:endParaRPr sz="1406"/>
              </a:p>
            </p:txBody>
          </p:sp>
          <p:sp>
            <p:nvSpPr>
              <p:cNvPr id="1092" name="Rectángulo"/>
              <p:cNvSpPr/>
              <p:nvPr/>
            </p:nvSpPr>
            <p:spPr>
              <a:xfrm>
                <a:off x="4229151" y="1493139"/>
                <a:ext cx="947421" cy="52421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</a:defRPr>
                </a:pPr>
                <a:endParaRPr sz="1406"/>
              </a:p>
            </p:txBody>
          </p:sp>
          <p:sp>
            <p:nvSpPr>
              <p:cNvPr id="1093" name="Línea"/>
              <p:cNvSpPr/>
              <p:nvPr/>
            </p:nvSpPr>
            <p:spPr>
              <a:xfrm>
                <a:off x="4702862" y="2023760"/>
                <a:ext cx="538816" cy="921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69" h="21600" extrusionOk="0">
                    <a:moveTo>
                      <a:pt x="11931" y="0"/>
                    </a:moveTo>
                    <a:cubicBezTo>
                      <a:pt x="21600" y="7200"/>
                      <a:pt x="17623" y="14400"/>
                      <a:pt x="0" y="21600"/>
                    </a:cubicBezTo>
                  </a:path>
                </a:pathLst>
              </a:custGeom>
              <a:noFill/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321457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094" name="Línea"/>
              <p:cNvSpPr/>
              <p:nvPr/>
            </p:nvSpPr>
            <p:spPr>
              <a:xfrm>
                <a:off x="3983753" y="1054297"/>
                <a:ext cx="239049" cy="610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12" h="21600" extrusionOk="0">
                    <a:moveTo>
                      <a:pt x="16612" y="21600"/>
                    </a:moveTo>
                    <a:cubicBezTo>
                      <a:pt x="-2050" y="17719"/>
                      <a:pt x="-4988" y="10519"/>
                      <a:pt x="7797" y="0"/>
                    </a:cubicBezTo>
                  </a:path>
                </a:pathLst>
              </a:custGeom>
              <a:noFill/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321457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095" name="Línea"/>
              <p:cNvSpPr/>
              <p:nvPr/>
            </p:nvSpPr>
            <p:spPr>
              <a:xfrm>
                <a:off x="3125260" y="1539004"/>
                <a:ext cx="1097542" cy="270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734" extrusionOk="0">
                    <a:moveTo>
                      <a:pt x="21600" y="20647"/>
                    </a:moveTo>
                    <a:cubicBezTo>
                      <a:pt x="13259" y="21600"/>
                      <a:pt x="6059" y="14718"/>
                      <a:pt x="0" y="0"/>
                    </a:cubicBezTo>
                  </a:path>
                </a:pathLst>
              </a:custGeom>
              <a:noFill/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321457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096" name="Línea"/>
              <p:cNvSpPr/>
              <p:nvPr/>
            </p:nvSpPr>
            <p:spPr>
              <a:xfrm>
                <a:off x="875929" y="1316826"/>
                <a:ext cx="1438222" cy="1628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22" y="9261"/>
                      <a:pt x="9322" y="2061"/>
                      <a:pt x="21600" y="0"/>
                    </a:cubicBezTo>
                  </a:path>
                </a:pathLst>
              </a:custGeom>
              <a:noFill/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321457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097" name="Línea"/>
              <p:cNvSpPr/>
              <p:nvPr/>
            </p:nvSpPr>
            <p:spPr>
              <a:xfrm>
                <a:off x="1098946" y="580164"/>
                <a:ext cx="1192756" cy="518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493" extrusionOk="0">
                    <a:moveTo>
                      <a:pt x="21600" y="0"/>
                    </a:moveTo>
                    <a:cubicBezTo>
                      <a:pt x="15702" y="15975"/>
                      <a:pt x="8502" y="21600"/>
                      <a:pt x="0" y="16876"/>
                    </a:cubicBezTo>
                  </a:path>
                </a:pathLst>
              </a:custGeom>
              <a:noFill/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321457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098" name="Línea"/>
              <p:cNvSpPr/>
              <p:nvPr/>
            </p:nvSpPr>
            <p:spPr>
              <a:xfrm>
                <a:off x="2939758" y="-1"/>
                <a:ext cx="1202859" cy="517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110" extrusionOk="0">
                    <a:moveTo>
                      <a:pt x="0" y="2223"/>
                    </a:moveTo>
                    <a:cubicBezTo>
                      <a:pt x="8654" y="-3490"/>
                      <a:pt x="15854" y="1806"/>
                      <a:pt x="21600" y="18110"/>
                    </a:cubicBezTo>
                  </a:path>
                </a:pathLst>
              </a:custGeom>
              <a:noFill/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321457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099" name="Línea"/>
              <p:cNvSpPr/>
              <p:nvPr/>
            </p:nvSpPr>
            <p:spPr>
              <a:xfrm>
                <a:off x="2939758" y="425082"/>
                <a:ext cx="209734" cy="576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36" h="21600" extrusionOk="0">
                    <a:moveTo>
                      <a:pt x="0" y="0"/>
                    </a:moveTo>
                    <a:cubicBezTo>
                      <a:pt x="19289" y="4371"/>
                      <a:pt x="21600" y="11571"/>
                      <a:pt x="6933" y="21600"/>
                    </a:cubicBezTo>
                  </a:path>
                </a:pathLst>
              </a:custGeom>
              <a:noFill/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321457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100" name="Línea"/>
              <p:cNvSpPr/>
              <p:nvPr/>
            </p:nvSpPr>
            <p:spPr>
              <a:xfrm>
                <a:off x="2729431" y="1838146"/>
                <a:ext cx="1493371" cy="1106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82" h="21600" extrusionOk="0">
                    <a:moveTo>
                      <a:pt x="19282" y="0"/>
                    </a:moveTo>
                    <a:cubicBezTo>
                      <a:pt x="3851" y="4647"/>
                      <a:pt x="-2318" y="11847"/>
                      <a:pt x="774" y="21600"/>
                    </a:cubicBezTo>
                  </a:path>
                </a:pathLst>
              </a:custGeom>
              <a:noFill/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321457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sp>
          <p:nvSpPr>
            <p:cNvPr id="1102" name="Alta proporción de niños con bajo peso al nacer"/>
            <p:cNvSpPr/>
            <p:nvPr/>
          </p:nvSpPr>
          <p:spPr>
            <a:xfrm>
              <a:off x="7349066" y="4696524"/>
              <a:ext cx="1936618" cy="110582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000">
                  <a:solidFill>
                    <a:srgbClr val="000000"/>
                  </a:solidFill>
                </a:defRPr>
              </a:lvl1pPr>
            </a:lstStyle>
            <a:p>
              <a:r>
                <a:rPr sz="1406"/>
                <a:t>Alta proporción de niños con bajo peso al nacer</a:t>
              </a:r>
            </a:p>
          </p:txBody>
        </p:sp>
        <p:sp>
          <p:nvSpPr>
            <p:cNvPr id="1103" name="Aumento de la mortalidad neonatal"/>
            <p:cNvSpPr/>
            <p:nvPr/>
          </p:nvSpPr>
          <p:spPr>
            <a:xfrm>
              <a:off x="10207028" y="4019190"/>
              <a:ext cx="1670845" cy="110582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000">
                  <a:solidFill>
                    <a:srgbClr val="000000"/>
                  </a:solidFill>
                </a:defRPr>
              </a:lvl1pPr>
            </a:lstStyle>
            <a:p>
              <a:r>
                <a:rPr sz="1406"/>
                <a:t>Aumento de la mortalidad neonatal</a:t>
              </a:r>
            </a:p>
          </p:txBody>
        </p:sp>
        <p:sp>
          <p:nvSpPr>
            <p:cNvPr id="1104" name="Aumento de la desnutrición infantil"/>
            <p:cNvSpPr/>
            <p:nvPr/>
          </p:nvSpPr>
          <p:spPr>
            <a:xfrm>
              <a:off x="10215495" y="5572824"/>
              <a:ext cx="1670844" cy="110582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000">
                  <a:solidFill>
                    <a:srgbClr val="000000"/>
                  </a:solidFill>
                </a:defRPr>
              </a:lvl1pPr>
            </a:lstStyle>
            <a:p>
              <a:r>
                <a:rPr sz="1406"/>
                <a:t>Aumento de la desnutrición infantil</a:t>
              </a:r>
            </a:p>
          </p:txBody>
        </p:sp>
        <p:sp>
          <p:nvSpPr>
            <p:cNvPr id="1105" name="Línea"/>
            <p:cNvSpPr/>
            <p:nvPr/>
          </p:nvSpPr>
          <p:spPr>
            <a:xfrm>
              <a:off x="9291319" y="4572000"/>
              <a:ext cx="909321" cy="676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35" y="21600"/>
                  </a:lnTo>
                  <a:lnTo>
                    <a:pt x="11735" y="0"/>
                  </a:ln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106" name="Línea"/>
            <p:cNvSpPr/>
            <p:nvPr/>
          </p:nvSpPr>
          <p:spPr>
            <a:xfrm>
              <a:off x="9291319" y="5248909"/>
              <a:ext cx="916941" cy="876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638" y="0"/>
                  </a:lnTo>
                  <a:lnTo>
                    <a:pt x="11638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107" name="Alto porcentaje de embarazadas desnutridas"/>
            <p:cNvSpPr/>
            <p:nvPr/>
          </p:nvSpPr>
          <p:spPr>
            <a:xfrm>
              <a:off x="5101166" y="3782124"/>
              <a:ext cx="1936619" cy="110582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000">
                  <a:solidFill>
                    <a:srgbClr val="000000"/>
                  </a:solidFill>
                </a:defRPr>
              </a:lvl1pPr>
            </a:lstStyle>
            <a:p>
              <a:r>
                <a:rPr sz="1406"/>
                <a:t>Alto porcentaje de embarazadas desnutridas</a:t>
              </a:r>
            </a:p>
          </p:txBody>
        </p:sp>
        <p:sp>
          <p:nvSpPr>
            <p:cNvPr id="1108" name="Línea"/>
            <p:cNvSpPr/>
            <p:nvPr/>
          </p:nvSpPr>
          <p:spPr>
            <a:xfrm>
              <a:off x="6069329" y="4893309"/>
              <a:ext cx="127254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109" name="Incremento de la cantidad de familias con dieta insuficiente e inadecuada"/>
            <p:cNvSpPr/>
            <p:nvPr/>
          </p:nvSpPr>
          <p:spPr>
            <a:xfrm>
              <a:off x="1092200" y="5166080"/>
              <a:ext cx="2222170" cy="122047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>
                  <a:solidFill>
                    <a:srgbClr val="000000"/>
                  </a:solidFill>
                </a:defRPr>
              </a:lvl1pPr>
            </a:lstStyle>
            <a:p>
              <a:r>
                <a:rPr sz="1336"/>
                <a:t>Incremento de la cantidad de familias con dieta insuficiente e inadecuada</a:t>
              </a:r>
            </a:p>
          </p:txBody>
        </p:sp>
        <p:sp>
          <p:nvSpPr>
            <p:cNvPr id="1110" name="Línea"/>
            <p:cNvSpPr/>
            <p:nvPr/>
          </p:nvSpPr>
          <p:spPr>
            <a:xfrm>
              <a:off x="3319779" y="4334509"/>
              <a:ext cx="1774191" cy="144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6482" y="21600"/>
                  </a:lnTo>
                  <a:lnTo>
                    <a:pt x="16482" y="0"/>
                  </a:ln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111" name="Línea"/>
            <p:cNvSpPr/>
            <p:nvPr/>
          </p:nvSpPr>
          <p:spPr>
            <a:xfrm>
              <a:off x="3319779" y="5775959"/>
              <a:ext cx="6888482" cy="632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241" y="0"/>
                  </a:lnTo>
                  <a:lnTo>
                    <a:pt x="4241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112" name="Pautas culturales que no favorecen la buena alimentación"/>
            <p:cNvSpPr/>
            <p:nvPr/>
          </p:nvSpPr>
          <p:spPr>
            <a:xfrm>
              <a:off x="0" y="3470802"/>
              <a:ext cx="1989733" cy="96501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rPr sz="1266"/>
                <a:t>Pautas culturales que no favorecen la buena alimentación</a:t>
              </a:r>
            </a:p>
          </p:txBody>
        </p:sp>
        <p:sp>
          <p:nvSpPr>
            <p:cNvPr id="1113" name="Disminución de los ingresos familiares"/>
            <p:cNvSpPr/>
            <p:nvPr/>
          </p:nvSpPr>
          <p:spPr>
            <a:xfrm>
              <a:off x="2178248" y="3470802"/>
              <a:ext cx="1989734" cy="96501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>
                  <a:solidFill>
                    <a:srgbClr val="000000"/>
                  </a:solidFill>
                </a:defRPr>
              </a:lvl1pPr>
            </a:lstStyle>
            <a:p>
              <a:r>
                <a:rPr sz="1336"/>
                <a:t>Disminución de los ingresos familiares</a:t>
              </a:r>
            </a:p>
          </p:txBody>
        </p:sp>
        <p:sp>
          <p:nvSpPr>
            <p:cNvPr id="1114" name="Línea"/>
            <p:cNvSpPr/>
            <p:nvPr/>
          </p:nvSpPr>
          <p:spPr>
            <a:xfrm>
              <a:off x="994410" y="4441190"/>
              <a:ext cx="1207771" cy="7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9940"/>
                  </a:lnTo>
                  <a:lnTo>
                    <a:pt x="21600" y="994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115" name="Línea"/>
            <p:cNvSpPr/>
            <p:nvPr/>
          </p:nvSpPr>
          <p:spPr>
            <a:xfrm>
              <a:off x="2202179" y="4441190"/>
              <a:ext cx="970281" cy="7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9902"/>
                  </a:lnTo>
                  <a:lnTo>
                    <a:pt x="0" y="9902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116" name="Aumento de la precarización laboral"/>
            <p:cNvSpPr/>
            <p:nvPr/>
          </p:nvSpPr>
          <p:spPr>
            <a:xfrm>
              <a:off x="920948" y="1775524"/>
              <a:ext cx="1989734" cy="96501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>
                  <a:solidFill>
                    <a:srgbClr val="000000"/>
                  </a:solidFill>
                </a:defRPr>
              </a:lvl1pPr>
            </a:lstStyle>
            <a:p>
              <a:r>
                <a:rPr sz="1336"/>
                <a:t>Aumento de la precarización laboral</a:t>
              </a:r>
            </a:p>
          </p:txBody>
        </p:sp>
        <p:sp>
          <p:nvSpPr>
            <p:cNvPr id="1117" name="Aumento del desempleo"/>
            <p:cNvSpPr/>
            <p:nvPr/>
          </p:nvSpPr>
          <p:spPr>
            <a:xfrm>
              <a:off x="2182481" y="176272"/>
              <a:ext cx="1989734" cy="96501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>
                  <a:solidFill>
                    <a:srgbClr val="000000"/>
                  </a:solidFill>
                </a:defRPr>
              </a:lvl1pPr>
            </a:lstStyle>
            <a:p>
              <a:r>
                <a:rPr sz="1336"/>
                <a:t>Aumento del desempleo</a:t>
              </a:r>
            </a:p>
          </p:txBody>
        </p:sp>
        <p:sp>
          <p:nvSpPr>
            <p:cNvPr id="1118" name="Caída del           salario real"/>
            <p:cNvSpPr/>
            <p:nvPr/>
          </p:nvSpPr>
          <p:spPr>
            <a:xfrm>
              <a:off x="3359348" y="1788224"/>
              <a:ext cx="1989734" cy="96501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>
                  <a:solidFill>
                    <a:srgbClr val="000000"/>
                  </a:solidFill>
                </a:defRPr>
              </a:lvl1pPr>
            </a:lstStyle>
            <a:p>
              <a:r>
                <a:rPr sz="1336"/>
                <a:t>Caída del           salario real </a:t>
              </a:r>
            </a:p>
          </p:txBody>
        </p:sp>
        <p:sp>
          <p:nvSpPr>
            <p:cNvPr id="1119" name="Línea"/>
            <p:cNvSpPr/>
            <p:nvPr/>
          </p:nvSpPr>
          <p:spPr>
            <a:xfrm>
              <a:off x="1915160" y="1146810"/>
              <a:ext cx="1261111" cy="6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2167"/>
                  </a:lnTo>
                  <a:lnTo>
                    <a:pt x="21600" y="12167"/>
                  </a:ln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120" name="Línea"/>
            <p:cNvSpPr/>
            <p:nvPr/>
          </p:nvSpPr>
          <p:spPr>
            <a:xfrm>
              <a:off x="3176270" y="1146810"/>
              <a:ext cx="117729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1923"/>
                  </a:lnTo>
                  <a:lnTo>
                    <a:pt x="21600" y="11923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121" name="Línea"/>
            <p:cNvSpPr/>
            <p:nvPr/>
          </p:nvSpPr>
          <p:spPr>
            <a:xfrm>
              <a:off x="1915160" y="2747010"/>
              <a:ext cx="1257301" cy="716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8847"/>
                  </a:lnTo>
                  <a:lnTo>
                    <a:pt x="21600" y="8847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122" name="Línea"/>
            <p:cNvSpPr/>
            <p:nvPr/>
          </p:nvSpPr>
          <p:spPr>
            <a:xfrm>
              <a:off x="3172460" y="2759710"/>
              <a:ext cx="1181101" cy="703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8578"/>
                  </a:lnTo>
                  <a:lnTo>
                    <a:pt x="0" y="8578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123" name="Línea"/>
            <p:cNvSpPr/>
            <p:nvPr/>
          </p:nvSpPr>
          <p:spPr>
            <a:xfrm>
              <a:off x="3172460" y="1146810"/>
              <a:ext cx="3811" cy="2316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1179"/>
                  </a:lnTo>
                  <a:lnTo>
                    <a:pt x="0" y="11179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124" name="Exposición a infección intra-uterina (TORCH)"/>
            <p:cNvSpPr/>
            <p:nvPr/>
          </p:nvSpPr>
          <p:spPr>
            <a:xfrm>
              <a:off x="7431814" y="2335541"/>
              <a:ext cx="1761491" cy="96501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>
                  <a:solidFill>
                    <a:srgbClr val="000000"/>
                  </a:solidFill>
                </a:defRPr>
              </a:pPr>
              <a:r>
                <a:rPr sz="1336"/>
                <a:t>Exposición a infección intra-uterina </a:t>
              </a:r>
              <a:r>
                <a:rPr sz="1125"/>
                <a:t>(TORCH)</a:t>
              </a:r>
            </a:p>
          </p:txBody>
        </p:sp>
        <p:sp>
          <p:nvSpPr>
            <p:cNvPr id="1125" name="Exposición a teratógenos"/>
            <p:cNvSpPr/>
            <p:nvPr/>
          </p:nvSpPr>
          <p:spPr>
            <a:xfrm>
              <a:off x="9345280" y="2335541"/>
              <a:ext cx="1482554" cy="96501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000">
                  <a:solidFill>
                    <a:srgbClr val="000000"/>
                  </a:solidFill>
                </a:defRPr>
              </a:lvl1pPr>
            </a:lstStyle>
            <a:p>
              <a:r>
                <a:rPr sz="1406"/>
                <a:t>Exposición a teratógenos</a:t>
              </a:r>
            </a:p>
          </p:txBody>
        </p:sp>
        <p:sp>
          <p:nvSpPr>
            <p:cNvPr id="1126" name="Línea"/>
            <p:cNvSpPr/>
            <p:nvPr/>
          </p:nvSpPr>
          <p:spPr>
            <a:xfrm>
              <a:off x="6398259" y="3307079"/>
              <a:ext cx="1918971" cy="138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4879"/>
                  </a:lnTo>
                  <a:lnTo>
                    <a:pt x="21600" y="4879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127" name="Línea"/>
            <p:cNvSpPr/>
            <p:nvPr/>
          </p:nvSpPr>
          <p:spPr>
            <a:xfrm>
              <a:off x="8312150" y="3307079"/>
              <a:ext cx="5081" cy="138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879"/>
                  </a:lnTo>
                  <a:lnTo>
                    <a:pt x="0" y="4879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128" name="Línea"/>
            <p:cNvSpPr/>
            <p:nvPr/>
          </p:nvSpPr>
          <p:spPr>
            <a:xfrm>
              <a:off x="8317230" y="3307079"/>
              <a:ext cx="1769111" cy="138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4899"/>
                  </a:lnTo>
                  <a:lnTo>
                    <a:pt x="21600" y="4899"/>
                  </a:ln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129" name="Exposición a tóxicos (alcohol, nicotina, etc)"/>
            <p:cNvSpPr/>
            <p:nvPr/>
          </p:nvSpPr>
          <p:spPr>
            <a:xfrm>
              <a:off x="5518348" y="2335541"/>
              <a:ext cx="1761491" cy="96501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>
                  <a:solidFill>
                    <a:srgbClr val="000000"/>
                  </a:solidFill>
                </a:defRPr>
              </a:lvl1pPr>
            </a:lstStyle>
            <a:p>
              <a:r>
                <a:rPr sz="1336"/>
                <a:t>Exposición a tóxicos (alcohol, nicotina, etc)</a:t>
              </a:r>
            </a:p>
          </p:txBody>
        </p:sp>
      </p:grpSp>
      <p:sp>
        <p:nvSpPr>
          <p:cNvPr id="50" name="Métodos utilizados para el                                                  Análisis Situaciones y la Formulación de Estrategias">
            <a:extLst>
              <a:ext uri="{FF2B5EF4-FFF2-40B4-BE49-F238E27FC236}">
                <a16:creationId xmlns:a16="http://schemas.microsoft.com/office/drawing/2014/main" xmlns="" id="{51B883AD-1A2E-A44A-B9EB-EE83FA07B19B}"/>
              </a:ext>
            </a:extLst>
          </p:cNvPr>
          <p:cNvSpPr txBox="1">
            <a:spLocks/>
          </p:cNvSpPr>
          <p:nvPr/>
        </p:nvSpPr>
        <p:spPr>
          <a:xfrm>
            <a:off x="3729550" y="523682"/>
            <a:ext cx="7715250" cy="4308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s-AR"/>
            </a:defPPr>
            <a:lvl1pPr algn="ctr"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s-AR" sz="2200" dirty="0"/>
              <a:t>El problema nodal o explanandum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xmlns="" id="{58BD76CA-0DE9-844F-A2AE-B09DAEA91776}"/>
              </a:ext>
            </a:extLst>
          </p:cNvPr>
          <p:cNvSpPr/>
          <p:nvPr/>
        </p:nvSpPr>
        <p:spPr>
          <a:xfrm>
            <a:off x="0" y="-10316"/>
            <a:ext cx="2880360" cy="6858001"/>
          </a:xfrm>
          <a:prstGeom prst="rect">
            <a:avLst/>
          </a:prstGeom>
          <a:solidFill>
            <a:srgbClr val="112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66" dirty="0"/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xmlns="" id="{2AAAEBAB-FF9D-1F44-AE50-FBCA39BB9392}"/>
              </a:ext>
            </a:extLst>
          </p:cNvPr>
          <p:cNvSpPr/>
          <p:nvPr/>
        </p:nvSpPr>
        <p:spPr>
          <a:xfrm>
            <a:off x="139107" y="1771555"/>
            <a:ext cx="94129" cy="234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519" dirty="0"/>
          </a:p>
        </p:txBody>
      </p:sp>
      <p:grpSp>
        <p:nvGrpSpPr>
          <p:cNvPr id="60" name="Agrupar 3">
            <a:extLst>
              <a:ext uri="{FF2B5EF4-FFF2-40B4-BE49-F238E27FC236}">
                <a16:creationId xmlns:a16="http://schemas.microsoft.com/office/drawing/2014/main" xmlns="" id="{602D080C-295A-B441-93A0-0DFC27869442}"/>
              </a:ext>
            </a:extLst>
          </p:cNvPr>
          <p:cNvGrpSpPr/>
          <p:nvPr/>
        </p:nvGrpSpPr>
        <p:grpSpPr>
          <a:xfrm>
            <a:off x="1121506" y="773644"/>
            <a:ext cx="2779818" cy="108000"/>
            <a:chOff x="1086674" y="644107"/>
            <a:chExt cx="2779818" cy="108000"/>
          </a:xfrm>
        </p:grpSpPr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xmlns="" id="{A7D1B956-3B5E-9A43-B957-29500C209CB1}"/>
                </a:ext>
              </a:extLst>
            </p:cNvPr>
            <p:cNvSpPr/>
            <p:nvPr/>
          </p:nvSpPr>
          <p:spPr>
            <a:xfrm>
              <a:off x="1086674" y="644107"/>
              <a:ext cx="1764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xmlns="" id="{EFFC2E3C-0601-5B45-BB2F-C70DB45A7690}"/>
                </a:ext>
              </a:extLst>
            </p:cNvPr>
            <p:cNvSpPr/>
            <p:nvPr/>
          </p:nvSpPr>
          <p:spPr>
            <a:xfrm>
              <a:off x="2858492" y="644107"/>
              <a:ext cx="1008000" cy="10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63" name="Rectángulo 62">
            <a:extLst>
              <a:ext uri="{FF2B5EF4-FFF2-40B4-BE49-F238E27FC236}">
                <a16:creationId xmlns:a16="http://schemas.microsoft.com/office/drawing/2014/main" xmlns="" id="{BE9F988D-0509-A843-9197-174D64865441}"/>
              </a:ext>
            </a:extLst>
          </p:cNvPr>
          <p:cNvSpPr/>
          <p:nvPr/>
        </p:nvSpPr>
        <p:spPr>
          <a:xfrm>
            <a:off x="938969" y="422974"/>
            <a:ext cx="301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_tradnl" sz="200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</a:rPr>
              <a:t>   Planificación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ea typeface="Times New Roman" panose="02020603050405020304" pitchFamily="18" charset="0"/>
              </a:rPr>
              <a:t>  pública</a:t>
            </a:r>
            <a:endParaRPr lang="es-AR" sz="1200" b="1" dirty="0">
              <a:solidFill>
                <a:schemeClr val="bg1"/>
              </a:solidFill>
              <a:latin typeface="Helvetica" pitchFamily="2" charset="0"/>
              <a:ea typeface="Times New Roman" panose="02020603050405020304" pitchFamily="18" charset="0"/>
            </a:endParaRP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xmlns="" id="{DB7B7070-80E8-5C49-B73A-5F2462804D0E}"/>
              </a:ext>
            </a:extLst>
          </p:cNvPr>
          <p:cNvSpPr/>
          <p:nvPr/>
        </p:nvSpPr>
        <p:spPr>
          <a:xfrm>
            <a:off x="222687" y="1256374"/>
            <a:ext cx="309151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Políticas públicas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Modelos de Planificación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Planificación estratégica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Análisis situacional: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	- De Problemas</a:t>
            </a:r>
          </a:p>
          <a:p>
            <a:pPr>
              <a:spcAft>
                <a:spcPts val="600"/>
              </a:spcAft>
            </a:pPr>
            <a:endParaRPr lang="es-E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7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9" name="Grupo"/>
          <p:cNvGrpSpPr/>
          <p:nvPr/>
        </p:nvGrpSpPr>
        <p:grpSpPr>
          <a:xfrm>
            <a:off x="11007118" y="1449484"/>
            <a:ext cx="1022974" cy="3342782"/>
            <a:chOff x="0" y="0"/>
            <a:chExt cx="1454895" cy="4754177"/>
          </a:xfrm>
        </p:grpSpPr>
        <p:sp>
          <p:nvSpPr>
            <p:cNvPr id="1132" name="Rectángulo"/>
            <p:cNvSpPr/>
            <p:nvPr/>
          </p:nvSpPr>
          <p:spPr>
            <a:xfrm>
              <a:off x="308175" y="1009787"/>
              <a:ext cx="947421" cy="524210"/>
            </a:xfrm>
            <a:prstGeom prst="rect">
              <a:avLst/>
            </a:prstGeom>
            <a:solidFill>
              <a:srgbClr val="F4F0E7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>
                  <a:solidFill>
                    <a:srgbClr val="000000"/>
                  </a:solidFill>
                </a:defRPr>
              </a:pPr>
              <a:endParaRPr sz="1336"/>
            </a:p>
          </p:txBody>
        </p:sp>
        <p:sp>
          <p:nvSpPr>
            <p:cNvPr id="1133" name="Rectángulo"/>
            <p:cNvSpPr/>
            <p:nvPr/>
          </p:nvSpPr>
          <p:spPr>
            <a:xfrm>
              <a:off x="308175" y="1905274"/>
              <a:ext cx="947421" cy="524211"/>
            </a:xfrm>
            <a:prstGeom prst="rect">
              <a:avLst/>
            </a:prstGeom>
            <a:solidFill>
              <a:srgbClr val="F4F0E7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000">
                  <a:solidFill>
                    <a:srgbClr val="000000"/>
                  </a:solidFill>
                </a:defRPr>
              </a:pPr>
              <a:endParaRPr sz="1406"/>
            </a:p>
          </p:txBody>
        </p:sp>
        <p:sp>
          <p:nvSpPr>
            <p:cNvPr id="1134" name="Línea"/>
            <p:cNvSpPr/>
            <p:nvPr/>
          </p:nvSpPr>
          <p:spPr>
            <a:xfrm>
              <a:off x="39169" y="2435898"/>
              <a:ext cx="816213" cy="2318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2" h="21600" extrusionOk="0">
                  <a:moveTo>
                    <a:pt x="18857" y="0"/>
                  </a:moveTo>
                  <a:cubicBezTo>
                    <a:pt x="21600" y="8044"/>
                    <a:pt x="15314" y="15244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135" name="Línea"/>
            <p:cNvSpPr/>
            <p:nvPr/>
          </p:nvSpPr>
          <p:spPr>
            <a:xfrm>
              <a:off x="39169" y="1540408"/>
              <a:ext cx="1415727" cy="321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70" h="21600" extrusionOk="0">
                  <a:moveTo>
                    <a:pt x="14144" y="0"/>
                  </a:moveTo>
                  <a:cubicBezTo>
                    <a:pt x="21600" y="4041"/>
                    <a:pt x="16885" y="11241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136" name="Rectángulo"/>
            <p:cNvSpPr/>
            <p:nvPr/>
          </p:nvSpPr>
          <p:spPr>
            <a:xfrm>
              <a:off x="202342" y="0"/>
              <a:ext cx="947421" cy="524210"/>
            </a:xfrm>
            <a:prstGeom prst="rect">
              <a:avLst/>
            </a:prstGeom>
            <a:solidFill>
              <a:srgbClr val="F4F0E7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>
                  <a:solidFill>
                    <a:srgbClr val="000000"/>
                  </a:solidFill>
                </a:defRPr>
              </a:pPr>
              <a:endParaRPr sz="1336"/>
            </a:p>
          </p:txBody>
        </p:sp>
        <p:sp>
          <p:nvSpPr>
            <p:cNvPr id="1137" name="Línea"/>
            <p:cNvSpPr/>
            <p:nvPr/>
          </p:nvSpPr>
          <p:spPr>
            <a:xfrm>
              <a:off x="-1" y="530621"/>
              <a:ext cx="488769" cy="3677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15" h="21600" extrusionOk="0">
                  <a:moveTo>
                    <a:pt x="14273" y="0"/>
                  </a:moveTo>
                  <a:cubicBezTo>
                    <a:pt x="-5385" y="4602"/>
                    <a:pt x="-4738" y="11802"/>
                    <a:pt x="16215" y="21600"/>
                  </a:cubicBezTo>
                </a:path>
              </a:pathLst>
            </a:custGeom>
            <a:noFill/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138" name="Línea"/>
            <p:cNvSpPr/>
            <p:nvPr/>
          </p:nvSpPr>
          <p:spPr>
            <a:xfrm>
              <a:off x="923467" y="530621"/>
              <a:ext cx="140270" cy="472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45" h="21600" extrusionOk="0">
                  <a:moveTo>
                    <a:pt x="15091" y="21600"/>
                  </a:moveTo>
                  <a:cubicBezTo>
                    <a:pt x="21600" y="15347"/>
                    <a:pt x="16570" y="8147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</p:grpSp>
      <p:grpSp>
        <p:nvGrpSpPr>
          <p:cNvPr id="1153" name="Grupo"/>
          <p:cNvGrpSpPr/>
          <p:nvPr/>
        </p:nvGrpSpPr>
        <p:grpSpPr>
          <a:xfrm>
            <a:off x="7243207" y="1577505"/>
            <a:ext cx="3685555" cy="2070738"/>
            <a:chOff x="0" y="0"/>
            <a:chExt cx="5241677" cy="2945049"/>
          </a:xfrm>
        </p:grpSpPr>
        <p:sp>
          <p:nvSpPr>
            <p:cNvPr id="1140" name="Rectángulo"/>
            <p:cNvSpPr/>
            <p:nvPr/>
          </p:nvSpPr>
          <p:spPr>
            <a:xfrm>
              <a:off x="1986067" y="49541"/>
              <a:ext cx="947421" cy="52421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>
                  <a:solidFill>
                    <a:srgbClr val="000000"/>
                  </a:solidFill>
                </a:defRPr>
              </a:pPr>
              <a:endParaRPr sz="1336"/>
            </a:p>
          </p:txBody>
        </p:sp>
        <p:sp>
          <p:nvSpPr>
            <p:cNvPr id="1141" name="Rectángulo"/>
            <p:cNvSpPr/>
            <p:nvPr/>
          </p:nvSpPr>
          <p:spPr>
            <a:xfrm>
              <a:off x="3826932" y="523675"/>
              <a:ext cx="947421" cy="52421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000">
                  <a:solidFill>
                    <a:srgbClr val="000000"/>
                  </a:solidFill>
                </a:defRPr>
              </a:pPr>
              <a:endParaRPr sz="1406"/>
            </a:p>
          </p:txBody>
        </p:sp>
        <p:sp>
          <p:nvSpPr>
            <p:cNvPr id="1142" name="Rectángulo"/>
            <p:cNvSpPr/>
            <p:nvPr/>
          </p:nvSpPr>
          <p:spPr>
            <a:xfrm>
              <a:off x="0" y="523675"/>
              <a:ext cx="1092623" cy="52421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>
                  <a:solidFill>
                    <a:srgbClr val="000000"/>
                  </a:solidFill>
                </a:defRPr>
              </a:pPr>
              <a:endParaRPr sz="1336"/>
            </a:p>
          </p:txBody>
        </p:sp>
        <p:sp>
          <p:nvSpPr>
            <p:cNvPr id="1143" name="Rectángulo"/>
            <p:cNvSpPr/>
            <p:nvPr/>
          </p:nvSpPr>
          <p:spPr>
            <a:xfrm>
              <a:off x="2320500" y="1008376"/>
              <a:ext cx="947421" cy="52421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000">
                  <a:solidFill>
                    <a:srgbClr val="000000"/>
                  </a:solidFill>
                </a:defRPr>
              </a:pPr>
              <a:endParaRPr sz="1406"/>
            </a:p>
          </p:txBody>
        </p:sp>
        <p:sp>
          <p:nvSpPr>
            <p:cNvPr id="1144" name="Rectángulo"/>
            <p:cNvSpPr/>
            <p:nvPr/>
          </p:nvSpPr>
          <p:spPr>
            <a:xfrm>
              <a:off x="4229151" y="1493139"/>
              <a:ext cx="947421" cy="52421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000">
                  <a:solidFill>
                    <a:srgbClr val="000000"/>
                  </a:solidFill>
                </a:defRPr>
              </a:pPr>
              <a:endParaRPr sz="1406"/>
            </a:p>
          </p:txBody>
        </p:sp>
        <p:sp>
          <p:nvSpPr>
            <p:cNvPr id="1145" name="Línea"/>
            <p:cNvSpPr/>
            <p:nvPr/>
          </p:nvSpPr>
          <p:spPr>
            <a:xfrm>
              <a:off x="4702862" y="2023760"/>
              <a:ext cx="538816" cy="92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69" h="21600" extrusionOk="0">
                  <a:moveTo>
                    <a:pt x="11931" y="0"/>
                  </a:moveTo>
                  <a:cubicBezTo>
                    <a:pt x="21600" y="7200"/>
                    <a:pt x="17623" y="14400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146" name="Línea"/>
            <p:cNvSpPr/>
            <p:nvPr/>
          </p:nvSpPr>
          <p:spPr>
            <a:xfrm>
              <a:off x="3983753" y="1054297"/>
              <a:ext cx="239049" cy="610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12" h="21600" extrusionOk="0">
                  <a:moveTo>
                    <a:pt x="16612" y="21600"/>
                  </a:moveTo>
                  <a:cubicBezTo>
                    <a:pt x="-2050" y="17719"/>
                    <a:pt x="-4988" y="10519"/>
                    <a:pt x="7797" y="0"/>
                  </a:cubicBezTo>
                </a:path>
              </a:pathLst>
            </a:custGeom>
            <a:noFill/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147" name="Línea"/>
            <p:cNvSpPr/>
            <p:nvPr/>
          </p:nvSpPr>
          <p:spPr>
            <a:xfrm>
              <a:off x="3125260" y="1539004"/>
              <a:ext cx="1097542" cy="270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34" extrusionOk="0">
                  <a:moveTo>
                    <a:pt x="21600" y="20647"/>
                  </a:moveTo>
                  <a:cubicBezTo>
                    <a:pt x="13259" y="21600"/>
                    <a:pt x="6059" y="14718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148" name="Línea"/>
            <p:cNvSpPr/>
            <p:nvPr/>
          </p:nvSpPr>
          <p:spPr>
            <a:xfrm>
              <a:off x="875929" y="1316826"/>
              <a:ext cx="1438222" cy="16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22" y="9261"/>
                    <a:pt x="9322" y="2061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149" name="Línea"/>
            <p:cNvSpPr/>
            <p:nvPr/>
          </p:nvSpPr>
          <p:spPr>
            <a:xfrm>
              <a:off x="1098946" y="580164"/>
              <a:ext cx="1192756" cy="51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493" extrusionOk="0">
                  <a:moveTo>
                    <a:pt x="21600" y="0"/>
                  </a:moveTo>
                  <a:cubicBezTo>
                    <a:pt x="15702" y="15975"/>
                    <a:pt x="8502" y="21600"/>
                    <a:pt x="0" y="16876"/>
                  </a:cubicBezTo>
                </a:path>
              </a:pathLst>
            </a:custGeom>
            <a:noFill/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150" name="Línea"/>
            <p:cNvSpPr/>
            <p:nvPr/>
          </p:nvSpPr>
          <p:spPr>
            <a:xfrm>
              <a:off x="2939758" y="-1"/>
              <a:ext cx="1202859" cy="517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110" extrusionOk="0">
                  <a:moveTo>
                    <a:pt x="0" y="2223"/>
                  </a:moveTo>
                  <a:cubicBezTo>
                    <a:pt x="8654" y="-3490"/>
                    <a:pt x="15854" y="1806"/>
                    <a:pt x="21600" y="18110"/>
                  </a:cubicBezTo>
                </a:path>
              </a:pathLst>
            </a:custGeom>
            <a:noFill/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151" name="Línea"/>
            <p:cNvSpPr/>
            <p:nvPr/>
          </p:nvSpPr>
          <p:spPr>
            <a:xfrm>
              <a:off x="2939758" y="425082"/>
              <a:ext cx="209734" cy="576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36" h="21600" extrusionOk="0">
                  <a:moveTo>
                    <a:pt x="0" y="0"/>
                  </a:moveTo>
                  <a:cubicBezTo>
                    <a:pt x="19289" y="4371"/>
                    <a:pt x="21600" y="11571"/>
                    <a:pt x="6933" y="21600"/>
                  </a:cubicBezTo>
                </a:path>
              </a:pathLst>
            </a:custGeom>
            <a:noFill/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152" name="Línea"/>
            <p:cNvSpPr/>
            <p:nvPr/>
          </p:nvSpPr>
          <p:spPr>
            <a:xfrm>
              <a:off x="2729431" y="1838146"/>
              <a:ext cx="1493371" cy="110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2" h="21600" extrusionOk="0">
                  <a:moveTo>
                    <a:pt x="19282" y="0"/>
                  </a:moveTo>
                  <a:cubicBezTo>
                    <a:pt x="3851" y="4647"/>
                    <a:pt x="-2318" y="11847"/>
                    <a:pt x="774" y="21600"/>
                  </a:cubicBezTo>
                </a:path>
              </a:pathLst>
            </a:custGeom>
            <a:noFill/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</p:grpSp>
      <p:sp>
        <p:nvSpPr>
          <p:cNvPr id="1156" name="Alta proporción de niños con bajo peso al nacer"/>
          <p:cNvSpPr/>
          <p:nvPr/>
        </p:nvSpPr>
        <p:spPr>
          <a:xfrm>
            <a:off x="8437748" y="4879748"/>
            <a:ext cx="1361685" cy="777535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sz="1406"/>
              <a:t>Alta proporción de niños con bajo peso al nacer</a:t>
            </a:r>
          </a:p>
        </p:txBody>
      </p:sp>
      <p:sp>
        <p:nvSpPr>
          <p:cNvPr id="1157" name="Aumento de la mortalidad neonatal"/>
          <p:cNvSpPr/>
          <p:nvPr/>
        </p:nvSpPr>
        <p:spPr>
          <a:xfrm>
            <a:off x="10447253" y="4403498"/>
            <a:ext cx="1174813" cy="777535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sz="1406"/>
              <a:t>Aumento de la mortalidad neonatal</a:t>
            </a:r>
          </a:p>
        </p:txBody>
      </p:sp>
      <p:sp>
        <p:nvSpPr>
          <p:cNvPr id="1158" name="Aumento de la desnutrición infantil"/>
          <p:cNvSpPr/>
          <p:nvPr/>
        </p:nvSpPr>
        <p:spPr>
          <a:xfrm>
            <a:off x="10453206" y="5495897"/>
            <a:ext cx="1174813" cy="777535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sz="1406"/>
              <a:t>Aumento de la desnutrición infantil</a:t>
            </a:r>
          </a:p>
        </p:txBody>
      </p:sp>
      <p:sp>
        <p:nvSpPr>
          <p:cNvPr id="1159" name="Línea"/>
          <p:cNvSpPr/>
          <p:nvPr/>
        </p:nvSpPr>
        <p:spPr>
          <a:xfrm>
            <a:off x="9803200" y="4791670"/>
            <a:ext cx="639366" cy="475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735" y="21600"/>
                </a:lnTo>
                <a:lnTo>
                  <a:pt x="11735" y="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5F5857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160" name="Línea"/>
          <p:cNvSpPr/>
          <p:nvPr/>
        </p:nvSpPr>
        <p:spPr>
          <a:xfrm>
            <a:off x="9803200" y="5267623"/>
            <a:ext cx="644723" cy="616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1638" y="0"/>
                </a:lnTo>
                <a:lnTo>
                  <a:pt x="11638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5F5857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161" name="Alto porcentaje de embarazadas desnutridas"/>
          <p:cNvSpPr/>
          <p:nvPr/>
        </p:nvSpPr>
        <p:spPr>
          <a:xfrm>
            <a:off x="6857194" y="4236811"/>
            <a:ext cx="1361685" cy="777535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sz="1406"/>
              <a:t>Alto porcentaje de embarazadas desnutridas</a:t>
            </a:r>
          </a:p>
        </p:txBody>
      </p:sp>
      <p:sp>
        <p:nvSpPr>
          <p:cNvPr id="1162" name="Línea"/>
          <p:cNvSpPr/>
          <p:nvPr/>
        </p:nvSpPr>
        <p:spPr>
          <a:xfrm>
            <a:off x="7537738" y="5018485"/>
            <a:ext cx="894755" cy="249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ln w="38100">
            <a:solidFill>
              <a:srgbClr val="5F5857"/>
            </a:solidFill>
            <a:miter lim="400000"/>
            <a:head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163" name="Incremento de la cantidad de familias con dieta insuficiente e inadecuada"/>
          <p:cNvSpPr/>
          <p:nvPr/>
        </p:nvSpPr>
        <p:spPr>
          <a:xfrm>
            <a:off x="4038389" y="5209905"/>
            <a:ext cx="1562463" cy="858144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r>
              <a:rPr sz="1336"/>
              <a:t>Incremento de la cantidad de familias con dieta insuficiente e inadecuada</a:t>
            </a:r>
          </a:p>
        </p:txBody>
      </p:sp>
      <p:sp>
        <p:nvSpPr>
          <p:cNvPr id="1164" name="Línea"/>
          <p:cNvSpPr/>
          <p:nvPr/>
        </p:nvSpPr>
        <p:spPr>
          <a:xfrm>
            <a:off x="5604460" y="4624686"/>
            <a:ext cx="1247478" cy="1013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6482" y="21600"/>
                </a:lnTo>
                <a:lnTo>
                  <a:pt x="16482" y="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5F5857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165" name="Línea"/>
          <p:cNvSpPr/>
          <p:nvPr/>
        </p:nvSpPr>
        <p:spPr>
          <a:xfrm>
            <a:off x="5604460" y="5638205"/>
            <a:ext cx="4843464" cy="445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241" y="0"/>
                </a:lnTo>
                <a:lnTo>
                  <a:pt x="4241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5F5857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166" name="Pautas culturales que no favorecen la buena alimentación"/>
          <p:cNvSpPr/>
          <p:nvPr/>
        </p:nvSpPr>
        <p:spPr>
          <a:xfrm>
            <a:off x="3270436" y="4017912"/>
            <a:ext cx="1399032" cy="678527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sz="1266"/>
              <a:t>Pautas culturales que no favorecen la buena alimentación</a:t>
            </a:r>
          </a:p>
        </p:txBody>
      </p:sp>
      <p:sp>
        <p:nvSpPr>
          <p:cNvPr id="1167" name="Disminución de los ingresos familiares"/>
          <p:cNvSpPr/>
          <p:nvPr/>
        </p:nvSpPr>
        <p:spPr>
          <a:xfrm>
            <a:off x="4802016" y="4017912"/>
            <a:ext cx="1399032" cy="678527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r>
              <a:rPr sz="1336"/>
              <a:t>Disminución de los ingresos familiares</a:t>
            </a:r>
          </a:p>
        </p:txBody>
      </p:sp>
      <p:sp>
        <p:nvSpPr>
          <p:cNvPr id="1168" name="Línea"/>
          <p:cNvSpPr/>
          <p:nvPr/>
        </p:nvSpPr>
        <p:spPr>
          <a:xfrm>
            <a:off x="3969435" y="4700588"/>
            <a:ext cx="850107" cy="504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9902"/>
                </a:lnTo>
                <a:lnTo>
                  <a:pt x="21600" y="9902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5F5857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169" name="Línea"/>
          <p:cNvSpPr/>
          <p:nvPr/>
        </p:nvSpPr>
        <p:spPr>
          <a:xfrm>
            <a:off x="4819541" y="4700588"/>
            <a:ext cx="681336" cy="504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9902"/>
                </a:lnTo>
                <a:lnTo>
                  <a:pt x="0" y="9902"/>
                </a:lnTo>
                <a:lnTo>
                  <a:pt x="0" y="21600"/>
                </a:lnTo>
              </a:path>
            </a:pathLst>
          </a:custGeom>
          <a:ln w="38100">
            <a:solidFill>
              <a:srgbClr val="5F5857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170" name="Aumento de la precarización laboral"/>
          <p:cNvSpPr/>
          <p:nvPr/>
        </p:nvSpPr>
        <p:spPr>
          <a:xfrm>
            <a:off x="3917977" y="2825920"/>
            <a:ext cx="1399032" cy="678527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r>
              <a:rPr sz="1336"/>
              <a:t>Aumento de la precarización laboral</a:t>
            </a:r>
          </a:p>
        </p:txBody>
      </p:sp>
      <p:sp>
        <p:nvSpPr>
          <p:cNvPr id="1171" name="Aumento del desempleo"/>
          <p:cNvSpPr/>
          <p:nvPr/>
        </p:nvSpPr>
        <p:spPr>
          <a:xfrm>
            <a:off x="4804993" y="1701446"/>
            <a:ext cx="1399032" cy="678527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r>
              <a:rPr sz="1336"/>
              <a:t>Aumento del desempleo</a:t>
            </a:r>
          </a:p>
        </p:txBody>
      </p:sp>
      <p:sp>
        <p:nvSpPr>
          <p:cNvPr id="1172" name="Baja sostenida del salario real"/>
          <p:cNvSpPr/>
          <p:nvPr/>
        </p:nvSpPr>
        <p:spPr>
          <a:xfrm>
            <a:off x="5632477" y="2834849"/>
            <a:ext cx="1399032" cy="678527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r>
              <a:rPr sz="1336"/>
              <a:t>Baja sostenida del salario real </a:t>
            </a:r>
          </a:p>
        </p:txBody>
      </p:sp>
      <p:sp>
        <p:nvSpPr>
          <p:cNvPr id="1173" name="Línea"/>
          <p:cNvSpPr/>
          <p:nvPr/>
        </p:nvSpPr>
        <p:spPr>
          <a:xfrm>
            <a:off x="4616837" y="2384227"/>
            <a:ext cx="887612" cy="436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2191"/>
                </a:lnTo>
                <a:lnTo>
                  <a:pt x="21600" y="12191"/>
                </a:lnTo>
                <a:lnTo>
                  <a:pt x="21600" y="0"/>
                </a:lnTo>
              </a:path>
            </a:pathLst>
          </a:custGeom>
          <a:ln w="38100">
            <a:solidFill>
              <a:srgbClr val="5F5857"/>
            </a:solidFill>
            <a:miter lim="400000"/>
            <a:head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174" name="Línea"/>
          <p:cNvSpPr/>
          <p:nvPr/>
        </p:nvSpPr>
        <p:spPr>
          <a:xfrm>
            <a:off x="5504448" y="2384227"/>
            <a:ext cx="826890" cy="445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1947"/>
                </a:lnTo>
                <a:lnTo>
                  <a:pt x="21600" y="11947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5F5857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175" name="Línea"/>
          <p:cNvSpPr/>
          <p:nvPr/>
        </p:nvSpPr>
        <p:spPr>
          <a:xfrm>
            <a:off x="4616837" y="3508474"/>
            <a:ext cx="884040" cy="504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831"/>
                </a:lnTo>
                <a:lnTo>
                  <a:pt x="21600" y="8831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5F5857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176" name="Línea"/>
          <p:cNvSpPr/>
          <p:nvPr/>
        </p:nvSpPr>
        <p:spPr>
          <a:xfrm>
            <a:off x="5500876" y="3517404"/>
            <a:ext cx="830462" cy="495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8562"/>
                </a:lnTo>
                <a:lnTo>
                  <a:pt x="0" y="8562"/>
                </a:lnTo>
                <a:lnTo>
                  <a:pt x="0" y="21600"/>
                </a:lnTo>
              </a:path>
            </a:pathLst>
          </a:custGeom>
          <a:ln w="38100">
            <a:solidFill>
              <a:srgbClr val="5F5857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177" name="Línea"/>
          <p:cNvSpPr/>
          <p:nvPr/>
        </p:nvSpPr>
        <p:spPr>
          <a:xfrm>
            <a:off x="5500876" y="2384227"/>
            <a:ext cx="3573" cy="1628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1167"/>
                </a:lnTo>
                <a:lnTo>
                  <a:pt x="0" y="11167"/>
                </a:lnTo>
                <a:lnTo>
                  <a:pt x="0" y="21600"/>
                </a:lnTo>
              </a:path>
            </a:pathLst>
          </a:custGeom>
          <a:ln w="38100">
            <a:solidFill>
              <a:srgbClr val="5F5857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178" name="Exposición a infección intra-uterina (TORCH)"/>
          <p:cNvSpPr/>
          <p:nvPr/>
        </p:nvSpPr>
        <p:spPr>
          <a:xfrm>
            <a:off x="8495931" y="3219683"/>
            <a:ext cx="1238548" cy="678526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/>
          <a:p>
            <a:pPr>
              <a:defRPr sz="1900">
                <a:solidFill>
                  <a:srgbClr val="000000"/>
                </a:solidFill>
              </a:defRPr>
            </a:pPr>
            <a:r>
              <a:rPr sz="1336"/>
              <a:t>Exposición a infección intra-uterina </a:t>
            </a:r>
            <a:r>
              <a:rPr sz="1125"/>
              <a:t>(TORCH)</a:t>
            </a:r>
          </a:p>
        </p:txBody>
      </p:sp>
      <p:sp>
        <p:nvSpPr>
          <p:cNvPr id="1179" name="Exposición a teratógenos"/>
          <p:cNvSpPr/>
          <p:nvPr/>
        </p:nvSpPr>
        <p:spPr>
          <a:xfrm>
            <a:off x="9841336" y="3219683"/>
            <a:ext cx="1042421" cy="678526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sz="1406"/>
              <a:t>Exposición a teratógenos</a:t>
            </a:r>
          </a:p>
        </p:txBody>
      </p:sp>
      <p:sp>
        <p:nvSpPr>
          <p:cNvPr id="1180" name="Línea"/>
          <p:cNvSpPr/>
          <p:nvPr/>
        </p:nvSpPr>
        <p:spPr>
          <a:xfrm>
            <a:off x="7769018" y="3902274"/>
            <a:ext cx="1349276" cy="972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4899"/>
                </a:lnTo>
                <a:lnTo>
                  <a:pt x="21600" y="4899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5F5857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181" name="Línea"/>
          <p:cNvSpPr/>
          <p:nvPr/>
        </p:nvSpPr>
        <p:spPr>
          <a:xfrm>
            <a:off x="9114721" y="3902274"/>
            <a:ext cx="3573" cy="972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4899"/>
                </a:lnTo>
                <a:lnTo>
                  <a:pt x="0" y="4899"/>
                </a:lnTo>
                <a:lnTo>
                  <a:pt x="0" y="0"/>
                </a:lnTo>
              </a:path>
            </a:pathLst>
          </a:custGeom>
          <a:ln w="38100">
            <a:solidFill>
              <a:srgbClr val="5F5857"/>
            </a:solidFill>
            <a:miter lim="400000"/>
            <a:head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182" name="Línea"/>
          <p:cNvSpPr/>
          <p:nvPr/>
        </p:nvSpPr>
        <p:spPr>
          <a:xfrm>
            <a:off x="9118292" y="3902274"/>
            <a:ext cx="1243906" cy="972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4899"/>
                </a:lnTo>
                <a:lnTo>
                  <a:pt x="21600" y="4899"/>
                </a:lnTo>
                <a:lnTo>
                  <a:pt x="21600" y="0"/>
                </a:lnTo>
              </a:path>
            </a:pathLst>
          </a:custGeom>
          <a:ln w="38100">
            <a:solidFill>
              <a:srgbClr val="5F5857"/>
            </a:solidFill>
            <a:miter lim="400000"/>
            <a:head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183" name="Exposición a tóxicos (alcohol, nicotina, etc)"/>
          <p:cNvSpPr/>
          <p:nvPr/>
        </p:nvSpPr>
        <p:spPr>
          <a:xfrm>
            <a:off x="7150525" y="3219683"/>
            <a:ext cx="1238548" cy="678526"/>
          </a:xfrm>
          <a:prstGeom prst="rect">
            <a:avLst/>
          </a:prstGeom>
          <a:solidFill>
            <a:srgbClr val="FFFFFF"/>
          </a:solidFill>
          <a:ln w="12700">
            <a:solidFill>
              <a:srgbClr val="5F585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r>
              <a:rPr sz="1336"/>
              <a:t>Exposición a tóxicos (alcohol, nicotina, etc)</a:t>
            </a:r>
          </a:p>
        </p:txBody>
      </p:sp>
      <p:grpSp>
        <p:nvGrpSpPr>
          <p:cNvPr id="1187" name="Grupo"/>
          <p:cNvGrpSpPr/>
          <p:nvPr/>
        </p:nvGrpSpPr>
        <p:grpSpPr>
          <a:xfrm>
            <a:off x="2791725" y="1484859"/>
            <a:ext cx="9379513" cy="6038376"/>
            <a:chOff x="0" y="0"/>
            <a:chExt cx="13339750" cy="8587911"/>
          </a:xfrm>
        </p:grpSpPr>
        <p:sp>
          <p:nvSpPr>
            <p:cNvPr id="1184" name="Rectángulo"/>
            <p:cNvSpPr/>
            <p:nvPr/>
          </p:nvSpPr>
          <p:spPr>
            <a:xfrm>
              <a:off x="0" y="0"/>
              <a:ext cx="13339751" cy="7813233"/>
            </a:xfrm>
            <a:prstGeom prst="rect">
              <a:avLst/>
            </a:prstGeom>
            <a:blipFill rotWithShape="1">
              <a:blip r:embed="rId2">
                <a:alphaModFix amt="49601"/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12"/>
            </a:p>
          </p:txBody>
        </p:sp>
        <p:sp>
          <p:nvSpPr>
            <p:cNvPr id="1185" name="Óvalo"/>
            <p:cNvSpPr/>
            <p:nvPr/>
          </p:nvSpPr>
          <p:spPr>
            <a:xfrm>
              <a:off x="6649184" y="3388510"/>
              <a:ext cx="4770609" cy="4320928"/>
            </a:xfrm>
            <a:prstGeom prst="ellipse">
              <a:avLst/>
            </a:prstGeom>
            <a:solidFill>
              <a:srgbClr val="FFFFFF">
                <a:alpha val="23653"/>
              </a:srgbClr>
            </a:solidFill>
            <a:ln w="12700" cap="flat">
              <a:solidFill>
                <a:srgbClr val="000000">
                  <a:alpha val="23653"/>
                </a:srgbClr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12"/>
            </a:p>
          </p:txBody>
        </p:sp>
        <p:sp>
          <p:nvSpPr>
            <p:cNvPr id="1186" name="Óvalo"/>
            <p:cNvSpPr/>
            <p:nvPr/>
          </p:nvSpPr>
          <p:spPr>
            <a:xfrm>
              <a:off x="5501708" y="2409688"/>
              <a:ext cx="7065560" cy="6178224"/>
            </a:xfrm>
            <a:prstGeom prst="ellipse">
              <a:avLst/>
            </a:prstGeom>
            <a:solidFill>
              <a:srgbClr val="FFFFFF">
                <a:alpha val="23653"/>
              </a:srgbClr>
            </a:solidFill>
            <a:ln w="12700" cap="flat">
              <a:solidFill>
                <a:srgbClr val="000000">
                  <a:alpha val="23653"/>
                </a:srgbClr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12"/>
            </a:p>
          </p:txBody>
        </p:sp>
      </p:grpSp>
      <p:grpSp>
        <p:nvGrpSpPr>
          <p:cNvPr id="1190" name="Grupo"/>
          <p:cNvGrpSpPr/>
          <p:nvPr/>
        </p:nvGrpSpPr>
        <p:grpSpPr>
          <a:xfrm>
            <a:off x="8127392" y="4371966"/>
            <a:ext cx="1917186" cy="1793100"/>
            <a:chOff x="0" y="0"/>
            <a:chExt cx="2726663" cy="2550186"/>
          </a:xfrm>
        </p:grpSpPr>
        <p:sp>
          <p:nvSpPr>
            <p:cNvPr id="1188" name="Óvalo"/>
            <p:cNvSpPr/>
            <p:nvPr/>
          </p:nvSpPr>
          <p:spPr>
            <a:xfrm>
              <a:off x="0" y="0"/>
              <a:ext cx="2726664" cy="2550187"/>
            </a:xfrm>
            <a:prstGeom prst="ellipse">
              <a:avLst/>
            </a:prstGeom>
            <a:solidFill>
              <a:srgbClr val="FFFFFF">
                <a:alpha val="79930"/>
              </a:srgbClr>
            </a:solidFill>
            <a:ln w="12700" cap="flat">
              <a:solidFill>
                <a:srgbClr val="000000">
                  <a:alpha val="79930"/>
                </a:srgbClr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12"/>
            </a:p>
          </p:txBody>
        </p:sp>
        <p:sp>
          <p:nvSpPr>
            <p:cNvPr id="1189" name="Alta proporción de niños con bajo peso al nacer"/>
            <p:cNvSpPr/>
            <p:nvPr/>
          </p:nvSpPr>
          <p:spPr>
            <a:xfrm>
              <a:off x="328017" y="560321"/>
              <a:ext cx="2070630" cy="142954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100">
                  <a:solidFill>
                    <a:srgbClr val="000000"/>
                  </a:solidFill>
                </a:defRPr>
              </a:lvl1pPr>
            </a:lstStyle>
            <a:p>
              <a:r>
                <a:rPr sz="1477"/>
                <a:t>Alta proporción de niños con bajo peso al nacer</a:t>
              </a:r>
            </a:p>
          </p:txBody>
        </p:sp>
      </p:grpSp>
      <p:sp>
        <p:nvSpPr>
          <p:cNvPr id="1191" name="Óvalo"/>
          <p:cNvSpPr/>
          <p:nvPr/>
        </p:nvSpPr>
        <p:spPr>
          <a:xfrm>
            <a:off x="6089520" y="2686554"/>
            <a:ext cx="6102418" cy="5299145"/>
          </a:xfrm>
          <a:prstGeom prst="ellipse">
            <a:avLst/>
          </a:prstGeom>
          <a:ln w="12700">
            <a:solidFill>
              <a:srgbClr val="5F5857">
                <a:alpha val="63316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192" name="Óvalo"/>
          <p:cNvSpPr/>
          <p:nvPr/>
        </p:nvSpPr>
        <p:spPr>
          <a:xfrm>
            <a:off x="4940566" y="1581970"/>
            <a:ext cx="8356049" cy="7508313"/>
          </a:xfrm>
          <a:prstGeom prst="ellipse">
            <a:avLst/>
          </a:prstGeom>
          <a:ln w="12700">
            <a:solidFill>
              <a:srgbClr val="5F5857">
                <a:alpha val="63316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2" name="Métodos utilizados para el                                                  Análisis Situaciones y la Formulación de Estrategias">
            <a:extLst>
              <a:ext uri="{FF2B5EF4-FFF2-40B4-BE49-F238E27FC236}">
                <a16:creationId xmlns:a16="http://schemas.microsoft.com/office/drawing/2014/main" xmlns="" id="{EEE095EA-1E2D-6B4F-AF6A-9519ED5C11C9}"/>
              </a:ext>
            </a:extLst>
          </p:cNvPr>
          <p:cNvSpPr txBox="1">
            <a:spLocks/>
          </p:cNvSpPr>
          <p:nvPr/>
        </p:nvSpPr>
        <p:spPr>
          <a:xfrm>
            <a:off x="3729550" y="523682"/>
            <a:ext cx="7715250" cy="4308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s-AR"/>
            </a:defPPr>
            <a:lvl1pPr algn="ctr"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s-AR" sz="2200" dirty="0"/>
              <a:t>El problema nodal o explanandum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xmlns="" id="{A6D86945-CD50-5A47-9D60-C3CC563C1DFE}"/>
              </a:ext>
            </a:extLst>
          </p:cNvPr>
          <p:cNvSpPr/>
          <p:nvPr/>
        </p:nvSpPr>
        <p:spPr>
          <a:xfrm>
            <a:off x="0" y="-10316"/>
            <a:ext cx="2880360" cy="6858001"/>
          </a:xfrm>
          <a:prstGeom prst="rect">
            <a:avLst/>
          </a:prstGeom>
          <a:solidFill>
            <a:srgbClr val="112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66" dirty="0"/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xmlns="" id="{E1B6B8E4-79F0-414B-B86F-D694AB913A17}"/>
              </a:ext>
            </a:extLst>
          </p:cNvPr>
          <p:cNvSpPr/>
          <p:nvPr/>
        </p:nvSpPr>
        <p:spPr>
          <a:xfrm>
            <a:off x="139107" y="1771555"/>
            <a:ext cx="94129" cy="234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519" dirty="0"/>
          </a:p>
        </p:txBody>
      </p:sp>
      <p:grpSp>
        <p:nvGrpSpPr>
          <p:cNvPr id="75" name="Agrupar 3">
            <a:extLst>
              <a:ext uri="{FF2B5EF4-FFF2-40B4-BE49-F238E27FC236}">
                <a16:creationId xmlns:a16="http://schemas.microsoft.com/office/drawing/2014/main" xmlns="" id="{EDE08316-0CC0-AC47-A41A-0658B2F2FF62}"/>
              </a:ext>
            </a:extLst>
          </p:cNvPr>
          <p:cNvGrpSpPr/>
          <p:nvPr/>
        </p:nvGrpSpPr>
        <p:grpSpPr>
          <a:xfrm>
            <a:off x="1121506" y="773644"/>
            <a:ext cx="2779818" cy="108000"/>
            <a:chOff x="1086674" y="644107"/>
            <a:chExt cx="2779818" cy="108000"/>
          </a:xfrm>
        </p:grpSpPr>
        <p:sp>
          <p:nvSpPr>
            <p:cNvPr id="76" name="Rectángulo 75">
              <a:extLst>
                <a:ext uri="{FF2B5EF4-FFF2-40B4-BE49-F238E27FC236}">
                  <a16:creationId xmlns:a16="http://schemas.microsoft.com/office/drawing/2014/main" xmlns="" id="{2B7E5954-C23C-9B46-82C8-95A9C900C6A4}"/>
                </a:ext>
              </a:extLst>
            </p:cNvPr>
            <p:cNvSpPr/>
            <p:nvPr/>
          </p:nvSpPr>
          <p:spPr>
            <a:xfrm>
              <a:off x="1086674" y="644107"/>
              <a:ext cx="1764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77" name="Rectángulo 76">
              <a:extLst>
                <a:ext uri="{FF2B5EF4-FFF2-40B4-BE49-F238E27FC236}">
                  <a16:creationId xmlns:a16="http://schemas.microsoft.com/office/drawing/2014/main" xmlns="" id="{6187502D-7975-1F4B-9579-643BE8AB8130}"/>
                </a:ext>
              </a:extLst>
            </p:cNvPr>
            <p:cNvSpPr/>
            <p:nvPr/>
          </p:nvSpPr>
          <p:spPr>
            <a:xfrm>
              <a:off x="2858492" y="644107"/>
              <a:ext cx="1008000" cy="10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78" name="Rectángulo 77">
            <a:extLst>
              <a:ext uri="{FF2B5EF4-FFF2-40B4-BE49-F238E27FC236}">
                <a16:creationId xmlns:a16="http://schemas.microsoft.com/office/drawing/2014/main" xmlns="" id="{E81B1527-A59E-DB4C-B4C6-191E3393F6EC}"/>
              </a:ext>
            </a:extLst>
          </p:cNvPr>
          <p:cNvSpPr/>
          <p:nvPr/>
        </p:nvSpPr>
        <p:spPr>
          <a:xfrm>
            <a:off x="938969" y="422974"/>
            <a:ext cx="301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_tradnl" sz="200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</a:rPr>
              <a:t>   Planificación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ea typeface="Times New Roman" panose="02020603050405020304" pitchFamily="18" charset="0"/>
              </a:rPr>
              <a:t>  pública</a:t>
            </a:r>
            <a:endParaRPr lang="es-AR" sz="1200" b="1" dirty="0">
              <a:solidFill>
                <a:schemeClr val="bg1"/>
              </a:solidFill>
              <a:latin typeface="Helvetica" pitchFamily="2" charset="0"/>
              <a:ea typeface="Times New Roman" panose="02020603050405020304" pitchFamily="18" charset="0"/>
            </a:endParaRP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xmlns="" id="{C03F6116-F001-E440-A9A5-AD8B165C84DA}"/>
              </a:ext>
            </a:extLst>
          </p:cNvPr>
          <p:cNvSpPr/>
          <p:nvPr/>
        </p:nvSpPr>
        <p:spPr>
          <a:xfrm>
            <a:off x="222687" y="1256374"/>
            <a:ext cx="309151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Políticas públicas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Modelos de Planificación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Planificación estratégica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Análisis situacional: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	- De Problemas</a:t>
            </a:r>
          </a:p>
          <a:p>
            <a:pPr>
              <a:spcAft>
                <a:spcPts val="600"/>
              </a:spcAft>
            </a:pPr>
            <a:endParaRPr lang="es-E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8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4CA31BC8-680F-EA4A-8364-144BDA525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345" y="1082636"/>
            <a:ext cx="601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EAEAEA">
                <a:gamma/>
                <a:shade val="60000"/>
                <a:invGamma/>
                <a:alpha val="74998"/>
              </a:srgbClr>
            </a:prst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A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Dos corrientes en el análisis </a:t>
            </a:r>
          </a:p>
          <a:p>
            <a:pPr algn="ctr" eaLnBrk="1" hangingPunct="1"/>
            <a:r>
              <a:rPr lang="es-ES_tradnl" altLang="es-A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de Políticas Públicas </a:t>
            </a:r>
            <a:endParaRPr lang="es-ES_tradnl" altLang="es-AR" sz="20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7" name="Group 19">
            <a:extLst>
              <a:ext uri="{FF2B5EF4-FFF2-40B4-BE49-F238E27FC236}">
                <a16:creationId xmlns:a16="http://schemas.microsoft.com/office/drawing/2014/main" xmlns="" id="{1F15B205-E1BE-C14D-B523-C8AE1260F4A8}"/>
              </a:ext>
            </a:extLst>
          </p:cNvPr>
          <p:cNvGrpSpPr>
            <a:grpSpLocks/>
          </p:cNvGrpSpPr>
          <p:nvPr/>
        </p:nvGrpSpPr>
        <p:grpSpPr bwMode="auto">
          <a:xfrm>
            <a:off x="6247245" y="3241964"/>
            <a:ext cx="2514600" cy="762000"/>
            <a:chOff x="2112" y="2112"/>
            <a:chExt cx="1584" cy="480"/>
          </a:xfrm>
          <a:solidFill>
            <a:srgbClr val="800000"/>
          </a:solidFill>
        </p:grpSpPr>
        <p:sp>
          <p:nvSpPr>
            <p:cNvPr id="18" name="AutoShape 5">
              <a:extLst>
                <a:ext uri="{FF2B5EF4-FFF2-40B4-BE49-F238E27FC236}">
                  <a16:creationId xmlns:a16="http://schemas.microsoft.com/office/drawing/2014/main" xmlns="" id="{A7845AA9-6B9A-C240-8C54-82317B050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112"/>
              <a:ext cx="720" cy="480"/>
            </a:xfrm>
            <a:prstGeom prst="rightArrow">
              <a:avLst>
                <a:gd name="adj1" fmla="val 50000"/>
                <a:gd name="adj2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9" name="AutoShape 6">
              <a:extLst>
                <a:ext uri="{FF2B5EF4-FFF2-40B4-BE49-F238E27FC236}">
                  <a16:creationId xmlns:a16="http://schemas.microsoft.com/office/drawing/2014/main" xmlns="" id="{94FD4B82-3412-9C4F-897E-BE3CFA2C62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>
              <a:off x="2976" y="2112"/>
              <a:ext cx="720" cy="480"/>
            </a:xfrm>
            <a:prstGeom prst="rightArrow">
              <a:avLst>
                <a:gd name="adj1" fmla="val 50000"/>
                <a:gd name="adj2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0880D07F-A44C-6841-8058-3355B8503638}"/>
              </a:ext>
            </a:extLst>
          </p:cNvPr>
          <p:cNvSpPr txBox="1"/>
          <p:nvPr/>
        </p:nvSpPr>
        <p:spPr>
          <a:xfrm>
            <a:off x="3664458" y="2546798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>
                <a:solidFill>
                  <a:srgbClr val="C00000"/>
                </a:solidFill>
              </a:rPr>
              <a:t>Racionalismo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CF63972E-9369-5848-8143-EEC2487B2182}"/>
              </a:ext>
            </a:extLst>
          </p:cNvPr>
          <p:cNvSpPr txBox="1"/>
          <p:nvPr/>
        </p:nvSpPr>
        <p:spPr>
          <a:xfrm>
            <a:off x="9258390" y="2548825"/>
            <a:ext cx="2283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>
                <a:solidFill>
                  <a:srgbClr val="C00000"/>
                </a:solidFill>
              </a:rPr>
              <a:t>Incrementalismo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C46289D6-53E7-DD43-A960-395D76E24D27}"/>
              </a:ext>
            </a:extLst>
          </p:cNvPr>
          <p:cNvSpPr/>
          <p:nvPr/>
        </p:nvSpPr>
        <p:spPr>
          <a:xfrm>
            <a:off x="3439051" y="3241964"/>
            <a:ext cx="2064372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altLang="es-AR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Lasswell</a:t>
            </a:r>
            <a:endParaRPr lang="es-ES_tradnl" altLang="es-A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s-ES_tradnl" altLang="es-AR" dirty="0">
                <a:solidFill>
                  <a:srgbClr val="000000"/>
                </a:solidFill>
                <a:latin typeface="Calibri" panose="020F0502020204030204" pitchFamily="34" charset="0"/>
              </a:rPr>
              <a:t>(1951, 1956, 1970)</a:t>
            </a:r>
            <a:endParaRPr lang="es-ES_tradnl" altLang="es-A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DA92F566-5989-D840-A8BB-60AF8C16B83E}"/>
              </a:ext>
            </a:extLst>
          </p:cNvPr>
          <p:cNvSpPr/>
          <p:nvPr/>
        </p:nvSpPr>
        <p:spPr>
          <a:xfrm>
            <a:off x="9560678" y="3271456"/>
            <a:ext cx="1678934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altLang="es-AR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Lindblom</a:t>
            </a:r>
            <a:endParaRPr lang="es-ES_tradnl" altLang="es-AR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s-ES_tradnl" altLang="es-AR" dirty="0">
                <a:solidFill>
                  <a:srgbClr val="000000"/>
                </a:solidFill>
                <a:latin typeface="Calibri" panose="020F0502020204030204" pitchFamily="34" charset="0"/>
              </a:rPr>
              <a:t>(1971, 1980)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6642F278-45BE-5343-BD9F-0CE047DC5EFF}"/>
              </a:ext>
            </a:extLst>
          </p:cNvPr>
          <p:cNvSpPr/>
          <p:nvPr/>
        </p:nvSpPr>
        <p:spPr>
          <a:xfrm>
            <a:off x="0" y="-10316"/>
            <a:ext cx="2880360" cy="6858001"/>
          </a:xfrm>
          <a:prstGeom prst="rect">
            <a:avLst/>
          </a:prstGeom>
          <a:solidFill>
            <a:srgbClr val="112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66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BF9D952E-0642-B84A-B0C8-B2C47F652FE1}"/>
              </a:ext>
            </a:extLst>
          </p:cNvPr>
          <p:cNvSpPr/>
          <p:nvPr/>
        </p:nvSpPr>
        <p:spPr>
          <a:xfrm>
            <a:off x="222232" y="1771555"/>
            <a:ext cx="94129" cy="234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519" dirty="0"/>
          </a:p>
        </p:txBody>
      </p:sp>
      <p:grpSp>
        <p:nvGrpSpPr>
          <p:cNvPr id="26" name="Agrupar 3">
            <a:extLst>
              <a:ext uri="{FF2B5EF4-FFF2-40B4-BE49-F238E27FC236}">
                <a16:creationId xmlns:a16="http://schemas.microsoft.com/office/drawing/2014/main" xmlns="" id="{0A574A21-126B-4749-A9D9-5F44D929BBB5}"/>
              </a:ext>
            </a:extLst>
          </p:cNvPr>
          <p:cNvGrpSpPr/>
          <p:nvPr/>
        </p:nvGrpSpPr>
        <p:grpSpPr>
          <a:xfrm>
            <a:off x="1121506" y="773644"/>
            <a:ext cx="2779818" cy="108000"/>
            <a:chOff x="1086674" y="644107"/>
            <a:chExt cx="2779818" cy="108000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xmlns="" id="{C0D64848-DFE0-F244-939E-8C19668B578F}"/>
                </a:ext>
              </a:extLst>
            </p:cNvPr>
            <p:cNvSpPr/>
            <p:nvPr/>
          </p:nvSpPr>
          <p:spPr>
            <a:xfrm>
              <a:off x="1086674" y="644107"/>
              <a:ext cx="1764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xmlns="" id="{40A81E79-8BC5-214F-BA55-566DA2463C92}"/>
                </a:ext>
              </a:extLst>
            </p:cNvPr>
            <p:cNvSpPr/>
            <p:nvPr/>
          </p:nvSpPr>
          <p:spPr>
            <a:xfrm>
              <a:off x="2858492" y="644107"/>
              <a:ext cx="1008000" cy="10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EE53D9D5-6FF1-1B47-AB41-D3EE5B82D5E2}"/>
              </a:ext>
            </a:extLst>
          </p:cNvPr>
          <p:cNvSpPr/>
          <p:nvPr/>
        </p:nvSpPr>
        <p:spPr>
          <a:xfrm>
            <a:off x="938969" y="422974"/>
            <a:ext cx="301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_tradnl" sz="200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</a:rPr>
              <a:t>   Planificación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ea typeface="Times New Roman" panose="02020603050405020304" pitchFamily="18" charset="0"/>
              </a:rPr>
              <a:t>  pública</a:t>
            </a:r>
            <a:endParaRPr lang="es-AR" sz="1200" b="1" dirty="0">
              <a:solidFill>
                <a:schemeClr val="bg1"/>
              </a:solidFill>
              <a:latin typeface="Helvetica" pitchFamily="2" charset="0"/>
              <a:ea typeface="Times New Roman" panose="02020603050405020304" pitchFamily="18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48D49B05-C0C4-144A-829C-5FF92551B427}"/>
              </a:ext>
            </a:extLst>
          </p:cNvPr>
          <p:cNvSpPr/>
          <p:nvPr/>
        </p:nvSpPr>
        <p:spPr>
          <a:xfrm>
            <a:off x="305812" y="1256374"/>
            <a:ext cx="309151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Políticas públicas</a:t>
            </a:r>
          </a:p>
          <a:p>
            <a:pPr>
              <a:spcAft>
                <a:spcPts val="600"/>
              </a:spcAft>
            </a:pPr>
            <a:endParaRPr lang="es-E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430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8" name="Grupo"/>
          <p:cNvGrpSpPr/>
          <p:nvPr/>
        </p:nvGrpSpPr>
        <p:grpSpPr>
          <a:xfrm>
            <a:off x="3270431" y="1577505"/>
            <a:ext cx="8357583" cy="4695926"/>
            <a:chOff x="0" y="0"/>
            <a:chExt cx="11886338" cy="6678650"/>
          </a:xfrm>
        </p:grpSpPr>
        <p:grpSp>
          <p:nvGrpSpPr>
            <p:cNvPr id="1209" name="Grupo"/>
            <p:cNvGrpSpPr/>
            <p:nvPr/>
          </p:nvGrpSpPr>
          <p:grpSpPr>
            <a:xfrm>
              <a:off x="5650164" y="-1"/>
              <a:ext cx="5241678" cy="2945051"/>
              <a:chOff x="0" y="0"/>
              <a:chExt cx="5241677" cy="2945049"/>
            </a:xfrm>
          </p:grpSpPr>
          <p:sp>
            <p:nvSpPr>
              <p:cNvPr id="1196" name="Rectángulo"/>
              <p:cNvSpPr/>
              <p:nvPr/>
            </p:nvSpPr>
            <p:spPr>
              <a:xfrm>
                <a:off x="1986067" y="49541"/>
                <a:ext cx="947421" cy="52421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1900">
                    <a:solidFill>
                      <a:srgbClr val="000000"/>
                    </a:solidFill>
                  </a:defRPr>
                </a:pPr>
                <a:endParaRPr sz="1336"/>
              </a:p>
            </p:txBody>
          </p:sp>
          <p:sp>
            <p:nvSpPr>
              <p:cNvPr id="1197" name="Rectángulo"/>
              <p:cNvSpPr/>
              <p:nvPr/>
            </p:nvSpPr>
            <p:spPr>
              <a:xfrm>
                <a:off x="3826932" y="523675"/>
                <a:ext cx="947421" cy="52421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</a:defRPr>
                </a:pPr>
                <a:endParaRPr sz="1406"/>
              </a:p>
            </p:txBody>
          </p:sp>
          <p:sp>
            <p:nvSpPr>
              <p:cNvPr id="1198" name="Rectángulo"/>
              <p:cNvSpPr/>
              <p:nvPr/>
            </p:nvSpPr>
            <p:spPr>
              <a:xfrm>
                <a:off x="0" y="523675"/>
                <a:ext cx="1092623" cy="52421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1900">
                    <a:solidFill>
                      <a:srgbClr val="000000"/>
                    </a:solidFill>
                  </a:defRPr>
                </a:pPr>
                <a:endParaRPr sz="1336"/>
              </a:p>
            </p:txBody>
          </p:sp>
          <p:sp>
            <p:nvSpPr>
              <p:cNvPr id="1199" name="Rectángulo"/>
              <p:cNvSpPr/>
              <p:nvPr/>
            </p:nvSpPr>
            <p:spPr>
              <a:xfrm>
                <a:off x="2320500" y="1008376"/>
                <a:ext cx="947421" cy="52421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</a:defRPr>
                </a:pPr>
                <a:endParaRPr sz="1406"/>
              </a:p>
            </p:txBody>
          </p:sp>
          <p:sp>
            <p:nvSpPr>
              <p:cNvPr id="1200" name="Rectángulo"/>
              <p:cNvSpPr/>
              <p:nvPr/>
            </p:nvSpPr>
            <p:spPr>
              <a:xfrm>
                <a:off x="4229151" y="1493139"/>
                <a:ext cx="947421" cy="52421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</a:defRPr>
                </a:pPr>
                <a:endParaRPr sz="1406"/>
              </a:p>
            </p:txBody>
          </p:sp>
          <p:sp>
            <p:nvSpPr>
              <p:cNvPr id="1201" name="Línea"/>
              <p:cNvSpPr/>
              <p:nvPr/>
            </p:nvSpPr>
            <p:spPr>
              <a:xfrm>
                <a:off x="4702862" y="2023760"/>
                <a:ext cx="538816" cy="921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69" h="21600" extrusionOk="0">
                    <a:moveTo>
                      <a:pt x="11931" y="0"/>
                    </a:moveTo>
                    <a:cubicBezTo>
                      <a:pt x="21600" y="7200"/>
                      <a:pt x="17623" y="14400"/>
                      <a:pt x="0" y="21600"/>
                    </a:cubicBezTo>
                  </a:path>
                </a:pathLst>
              </a:custGeom>
              <a:noFill/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321457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202" name="Línea"/>
              <p:cNvSpPr/>
              <p:nvPr/>
            </p:nvSpPr>
            <p:spPr>
              <a:xfrm>
                <a:off x="3983753" y="1054297"/>
                <a:ext cx="239049" cy="610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12" h="21600" extrusionOk="0">
                    <a:moveTo>
                      <a:pt x="16612" y="21600"/>
                    </a:moveTo>
                    <a:cubicBezTo>
                      <a:pt x="-2050" y="17719"/>
                      <a:pt x="-4988" y="10519"/>
                      <a:pt x="7797" y="0"/>
                    </a:cubicBezTo>
                  </a:path>
                </a:pathLst>
              </a:custGeom>
              <a:noFill/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321457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203" name="Línea"/>
              <p:cNvSpPr/>
              <p:nvPr/>
            </p:nvSpPr>
            <p:spPr>
              <a:xfrm>
                <a:off x="3125260" y="1539004"/>
                <a:ext cx="1097542" cy="270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734" extrusionOk="0">
                    <a:moveTo>
                      <a:pt x="21600" y="20647"/>
                    </a:moveTo>
                    <a:cubicBezTo>
                      <a:pt x="13259" y="21600"/>
                      <a:pt x="6059" y="14718"/>
                      <a:pt x="0" y="0"/>
                    </a:cubicBezTo>
                  </a:path>
                </a:pathLst>
              </a:custGeom>
              <a:noFill/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321457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204" name="Línea"/>
              <p:cNvSpPr/>
              <p:nvPr/>
            </p:nvSpPr>
            <p:spPr>
              <a:xfrm>
                <a:off x="875929" y="1316826"/>
                <a:ext cx="1438222" cy="1628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122" y="9261"/>
                      <a:pt x="9322" y="2061"/>
                      <a:pt x="21600" y="0"/>
                    </a:cubicBezTo>
                  </a:path>
                </a:pathLst>
              </a:custGeom>
              <a:noFill/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321457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205" name="Línea"/>
              <p:cNvSpPr/>
              <p:nvPr/>
            </p:nvSpPr>
            <p:spPr>
              <a:xfrm>
                <a:off x="1098946" y="580164"/>
                <a:ext cx="1192756" cy="518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493" extrusionOk="0">
                    <a:moveTo>
                      <a:pt x="21600" y="0"/>
                    </a:moveTo>
                    <a:cubicBezTo>
                      <a:pt x="15702" y="15975"/>
                      <a:pt x="8502" y="21600"/>
                      <a:pt x="0" y="16876"/>
                    </a:cubicBezTo>
                  </a:path>
                </a:pathLst>
              </a:custGeom>
              <a:noFill/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321457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206" name="Línea"/>
              <p:cNvSpPr/>
              <p:nvPr/>
            </p:nvSpPr>
            <p:spPr>
              <a:xfrm>
                <a:off x="2939758" y="-1"/>
                <a:ext cx="1202859" cy="517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110" extrusionOk="0">
                    <a:moveTo>
                      <a:pt x="0" y="2223"/>
                    </a:moveTo>
                    <a:cubicBezTo>
                      <a:pt x="8654" y="-3490"/>
                      <a:pt x="15854" y="1806"/>
                      <a:pt x="21600" y="18110"/>
                    </a:cubicBezTo>
                  </a:path>
                </a:pathLst>
              </a:custGeom>
              <a:noFill/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321457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207" name="Línea"/>
              <p:cNvSpPr/>
              <p:nvPr/>
            </p:nvSpPr>
            <p:spPr>
              <a:xfrm>
                <a:off x="2939758" y="425082"/>
                <a:ext cx="209734" cy="576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36" h="21600" extrusionOk="0">
                    <a:moveTo>
                      <a:pt x="0" y="0"/>
                    </a:moveTo>
                    <a:cubicBezTo>
                      <a:pt x="19289" y="4371"/>
                      <a:pt x="21600" y="11571"/>
                      <a:pt x="6933" y="21600"/>
                    </a:cubicBezTo>
                  </a:path>
                </a:pathLst>
              </a:custGeom>
              <a:noFill/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321457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208" name="Línea"/>
              <p:cNvSpPr/>
              <p:nvPr/>
            </p:nvSpPr>
            <p:spPr>
              <a:xfrm>
                <a:off x="2729431" y="1838146"/>
                <a:ext cx="1493371" cy="1106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82" h="21600" extrusionOk="0">
                    <a:moveTo>
                      <a:pt x="19282" y="0"/>
                    </a:moveTo>
                    <a:cubicBezTo>
                      <a:pt x="3851" y="4647"/>
                      <a:pt x="-2318" y="11847"/>
                      <a:pt x="774" y="21600"/>
                    </a:cubicBezTo>
                  </a:path>
                </a:pathLst>
              </a:custGeom>
              <a:noFill/>
              <a:ln w="12700" cap="flat">
                <a:solidFill>
                  <a:srgbClr val="5F5857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321457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sp>
          <p:nvSpPr>
            <p:cNvPr id="1210" name="Alta proporción de niños con bajo peso al nacer"/>
            <p:cNvSpPr/>
            <p:nvPr/>
          </p:nvSpPr>
          <p:spPr>
            <a:xfrm>
              <a:off x="7349066" y="4696524"/>
              <a:ext cx="1936618" cy="110582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000">
                  <a:solidFill>
                    <a:srgbClr val="000000"/>
                  </a:solidFill>
                </a:defRPr>
              </a:lvl1pPr>
            </a:lstStyle>
            <a:p>
              <a:r>
                <a:rPr sz="1406"/>
                <a:t>Alta proporción de niños con bajo peso al nacer</a:t>
              </a:r>
            </a:p>
          </p:txBody>
        </p:sp>
        <p:sp>
          <p:nvSpPr>
            <p:cNvPr id="1211" name="Aumento de la mortalidad neonatal"/>
            <p:cNvSpPr/>
            <p:nvPr/>
          </p:nvSpPr>
          <p:spPr>
            <a:xfrm>
              <a:off x="10207028" y="4019190"/>
              <a:ext cx="1670845" cy="110582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000">
                  <a:solidFill>
                    <a:srgbClr val="000000"/>
                  </a:solidFill>
                </a:defRPr>
              </a:lvl1pPr>
            </a:lstStyle>
            <a:p>
              <a:r>
                <a:rPr sz="1406"/>
                <a:t>Aumento de la mortalidad neonatal</a:t>
              </a:r>
            </a:p>
          </p:txBody>
        </p:sp>
        <p:sp>
          <p:nvSpPr>
            <p:cNvPr id="1212" name="Aumento de la desnutrición infantil"/>
            <p:cNvSpPr/>
            <p:nvPr/>
          </p:nvSpPr>
          <p:spPr>
            <a:xfrm>
              <a:off x="10215495" y="5572824"/>
              <a:ext cx="1670844" cy="110582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000">
                  <a:solidFill>
                    <a:srgbClr val="000000"/>
                  </a:solidFill>
                </a:defRPr>
              </a:lvl1pPr>
            </a:lstStyle>
            <a:p>
              <a:r>
                <a:rPr sz="1406"/>
                <a:t>Aumento de la desnutrición infantil</a:t>
              </a:r>
            </a:p>
          </p:txBody>
        </p:sp>
        <p:sp>
          <p:nvSpPr>
            <p:cNvPr id="1213" name="Línea"/>
            <p:cNvSpPr/>
            <p:nvPr/>
          </p:nvSpPr>
          <p:spPr>
            <a:xfrm>
              <a:off x="9291319" y="4572000"/>
              <a:ext cx="909321" cy="676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35" y="21600"/>
                  </a:lnTo>
                  <a:lnTo>
                    <a:pt x="11735" y="0"/>
                  </a:ln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214" name="Línea"/>
            <p:cNvSpPr/>
            <p:nvPr/>
          </p:nvSpPr>
          <p:spPr>
            <a:xfrm>
              <a:off x="9291319" y="5248909"/>
              <a:ext cx="916941" cy="876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638" y="0"/>
                  </a:lnTo>
                  <a:lnTo>
                    <a:pt x="11638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215" name="Alto porcentaje de embarazadas desnutridas"/>
            <p:cNvSpPr/>
            <p:nvPr/>
          </p:nvSpPr>
          <p:spPr>
            <a:xfrm>
              <a:off x="5101166" y="3782124"/>
              <a:ext cx="1936619" cy="110582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000">
                  <a:solidFill>
                    <a:srgbClr val="000000"/>
                  </a:solidFill>
                </a:defRPr>
              </a:lvl1pPr>
            </a:lstStyle>
            <a:p>
              <a:r>
                <a:rPr sz="1406"/>
                <a:t>Alto porcentaje de embarazadas desnutridas</a:t>
              </a:r>
            </a:p>
          </p:txBody>
        </p:sp>
        <p:sp>
          <p:nvSpPr>
            <p:cNvPr id="1216" name="Línea"/>
            <p:cNvSpPr/>
            <p:nvPr/>
          </p:nvSpPr>
          <p:spPr>
            <a:xfrm>
              <a:off x="6069329" y="4893309"/>
              <a:ext cx="127254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217" name="Incremento de la cantidad de familias con dieta insuficiente e inadecuada"/>
            <p:cNvSpPr/>
            <p:nvPr/>
          </p:nvSpPr>
          <p:spPr>
            <a:xfrm>
              <a:off x="1092200" y="5166080"/>
              <a:ext cx="2222170" cy="122047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>
                  <a:solidFill>
                    <a:srgbClr val="000000"/>
                  </a:solidFill>
                </a:defRPr>
              </a:lvl1pPr>
            </a:lstStyle>
            <a:p>
              <a:r>
                <a:rPr sz="1336"/>
                <a:t>Incremento de la cantidad de familias con dieta insuficiente e inadecuada</a:t>
              </a:r>
            </a:p>
          </p:txBody>
        </p:sp>
        <p:sp>
          <p:nvSpPr>
            <p:cNvPr id="1218" name="Línea"/>
            <p:cNvSpPr/>
            <p:nvPr/>
          </p:nvSpPr>
          <p:spPr>
            <a:xfrm>
              <a:off x="3319779" y="4334509"/>
              <a:ext cx="1774191" cy="144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6482" y="21600"/>
                  </a:lnTo>
                  <a:lnTo>
                    <a:pt x="16482" y="0"/>
                  </a:ln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219" name="Línea"/>
            <p:cNvSpPr/>
            <p:nvPr/>
          </p:nvSpPr>
          <p:spPr>
            <a:xfrm>
              <a:off x="3319779" y="5775959"/>
              <a:ext cx="6888482" cy="632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241" y="0"/>
                  </a:lnTo>
                  <a:lnTo>
                    <a:pt x="4241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220" name="Pautas culturales que no favorecen la buena alimentación"/>
            <p:cNvSpPr/>
            <p:nvPr/>
          </p:nvSpPr>
          <p:spPr>
            <a:xfrm>
              <a:off x="0" y="3470802"/>
              <a:ext cx="1989733" cy="96501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800">
                  <a:solidFill>
                    <a:srgbClr val="000000"/>
                  </a:solidFill>
                </a:defRPr>
              </a:lvl1pPr>
            </a:lstStyle>
            <a:p>
              <a:r>
                <a:rPr sz="1266"/>
                <a:t>Pautas culturales que no favorecen la buena alimentación</a:t>
              </a:r>
            </a:p>
          </p:txBody>
        </p:sp>
        <p:sp>
          <p:nvSpPr>
            <p:cNvPr id="1221" name="Disminución de los ingresos familiares"/>
            <p:cNvSpPr/>
            <p:nvPr/>
          </p:nvSpPr>
          <p:spPr>
            <a:xfrm>
              <a:off x="2178248" y="3470802"/>
              <a:ext cx="1989734" cy="96501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>
                  <a:solidFill>
                    <a:srgbClr val="000000"/>
                  </a:solidFill>
                </a:defRPr>
              </a:lvl1pPr>
            </a:lstStyle>
            <a:p>
              <a:r>
                <a:rPr sz="1336"/>
                <a:t>Disminución de los ingresos familiares</a:t>
              </a:r>
            </a:p>
          </p:txBody>
        </p:sp>
        <p:sp>
          <p:nvSpPr>
            <p:cNvPr id="1222" name="Línea"/>
            <p:cNvSpPr/>
            <p:nvPr/>
          </p:nvSpPr>
          <p:spPr>
            <a:xfrm>
              <a:off x="994410" y="4441190"/>
              <a:ext cx="1207771" cy="7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9940"/>
                  </a:lnTo>
                  <a:lnTo>
                    <a:pt x="21600" y="994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223" name="Línea"/>
            <p:cNvSpPr/>
            <p:nvPr/>
          </p:nvSpPr>
          <p:spPr>
            <a:xfrm>
              <a:off x="2202179" y="4441190"/>
              <a:ext cx="970281" cy="7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9902"/>
                  </a:lnTo>
                  <a:lnTo>
                    <a:pt x="0" y="9902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224" name="Aumento de la precarización laboral"/>
            <p:cNvSpPr/>
            <p:nvPr/>
          </p:nvSpPr>
          <p:spPr>
            <a:xfrm>
              <a:off x="920948" y="1775524"/>
              <a:ext cx="1989734" cy="96501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>
                  <a:solidFill>
                    <a:srgbClr val="000000"/>
                  </a:solidFill>
                </a:defRPr>
              </a:lvl1pPr>
            </a:lstStyle>
            <a:p>
              <a:r>
                <a:rPr sz="1336"/>
                <a:t>Aumento de la precarización laboral</a:t>
              </a:r>
            </a:p>
          </p:txBody>
        </p:sp>
        <p:sp>
          <p:nvSpPr>
            <p:cNvPr id="1225" name="Aumento del desempleo"/>
            <p:cNvSpPr/>
            <p:nvPr/>
          </p:nvSpPr>
          <p:spPr>
            <a:xfrm>
              <a:off x="2182481" y="176272"/>
              <a:ext cx="1989734" cy="96501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>
                  <a:solidFill>
                    <a:srgbClr val="000000"/>
                  </a:solidFill>
                </a:defRPr>
              </a:lvl1pPr>
            </a:lstStyle>
            <a:p>
              <a:r>
                <a:rPr sz="1336"/>
                <a:t>Aumento del desempleo</a:t>
              </a:r>
            </a:p>
          </p:txBody>
        </p:sp>
        <p:sp>
          <p:nvSpPr>
            <p:cNvPr id="1226" name="Caída del           salario real"/>
            <p:cNvSpPr/>
            <p:nvPr/>
          </p:nvSpPr>
          <p:spPr>
            <a:xfrm>
              <a:off x="3359348" y="1788224"/>
              <a:ext cx="1989734" cy="96501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>
                  <a:solidFill>
                    <a:srgbClr val="000000"/>
                  </a:solidFill>
                </a:defRPr>
              </a:lvl1pPr>
            </a:lstStyle>
            <a:p>
              <a:r>
                <a:rPr sz="1336"/>
                <a:t>Caída del           salario real </a:t>
              </a:r>
            </a:p>
          </p:txBody>
        </p:sp>
        <p:sp>
          <p:nvSpPr>
            <p:cNvPr id="1227" name="Línea"/>
            <p:cNvSpPr/>
            <p:nvPr/>
          </p:nvSpPr>
          <p:spPr>
            <a:xfrm>
              <a:off x="1915160" y="1146810"/>
              <a:ext cx="1261111" cy="6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2167"/>
                  </a:lnTo>
                  <a:lnTo>
                    <a:pt x="21600" y="12167"/>
                  </a:ln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228" name="Línea"/>
            <p:cNvSpPr/>
            <p:nvPr/>
          </p:nvSpPr>
          <p:spPr>
            <a:xfrm>
              <a:off x="3176270" y="1146810"/>
              <a:ext cx="117729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1923"/>
                  </a:lnTo>
                  <a:lnTo>
                    <a:pt x="21600" y="11923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229" name="Línea"/>
            <p:cNvSpPr/>
            <p:nvPr/>
          </p:nvSpPr>
          <p:spPr>
            <a:xfrm>
              <a:off x="1915160" y="2747010"/>
              <a:ext cx="1257301" cy="716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8847"/>
                  </a:lnTo>
                  <a:lnTo>
                    <a:pt x="21600" y="8847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230" name="Línea"/>
            <p:cNvSpPr/>
            <p:nvPr/>
          </p:nvSpPr>
          <p:spPr>
            <a:xfrm>
              <a:off x="3172460" y="2759710"/>
              <a:ext cx="1181101" cy="703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8578"/>
                  </a:lnTo>
                  <a:lnTo>
                    <a:pt x="0" y="8578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231" name="Línea"/>
            <p:cNvSpPr/>
            <p:nvPr/>
          </p:nvSpPr>
          <p:spPr>
            <a:xfrm>
              <a:off x="3172460" y="1146810"/>
              <a:ext cx="3811" cy="2316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1179"/>
                  </a:lnTo>
                  <a:lnTo>
                    <a:pt x="0" y="11179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232" name="Exposición a infección intra-uterina (TORCH)"/>
            <p:cNvSpPr/>
            <p:nvPr/>
          </p:nvSpPr>
          <p:spPr>
            <a:xfrm>
              <a:off x="7431814" y="2335541"/>
              <a:ext cx="1761491" cy="96501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>
                  <a:solidFill>
                    <a:srgbClr val="000000"/>
                  </a:solidFill>
                </a:defRPr>
              </a:pPr>
              <a:r>
                <a:rPr sz="1336"/>
                <a:t>Exposición a infección intra-uterina </a:t>
              </a:r>
              <a:r>
                <a:rPr sz="1125"/>
                <a:t>(TORCH)</a:t>
              </a:r>
            </a:p>
          </p:txBody>
        </p:sp>
        <p:sp>
          <p:nvSpPr>
            <p:cNvPr id="1233" name="Exposición a teratógenos"/>
            <p:cNvSpPr/>
            <p:nvPr/>
          </p:nvSpPr>
          <p:spPr>
            <a:xfrm>
              <a:off x="9345280" y="2335541"/>
              <a:ext cx="1482554" cy="96501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000">
                  <a:solidFill>
                    <a:srgbClr val="000000"/>
                  </a:solidFill>
                </a:defRPr>
              </a:lvl1pPr>
            </a:lstStyle>
            <a:p>
              <a:r>
                <a:rPr sz="1406"/>
                <a:t>Exposición a teratógenos</a:t>
              </a:r>
            </a:p>
          </p:txBody>
        </p:sp>
        <p:sp>
          <p:nvSpPr>
            <p:cNvPr id="1234" name="Línea"/>
            <p:cNvSpPr/>
            <p:nvPr/>
          </p:nvSpPr>
          <p:spPr>
            <a:xfrm>
              <a:off x="6398259" y="3307079"/>
              <a:ext cx="1918971" cy="138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4879"/>
                  </a:lnTo>
                  <a:lnTo>
                    <a:pt x="21600" y="4879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235" name="Línea"/>
            <p:cNvSpPr/>
            <p:nvPr/>
          </p:nvSpPr>
          <p:spPr>
            <a:xfrm>
              <a:off x="8312150" y="3307079"/>
              <a:ext cx="5081" cy="138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4879"/>
                  </a:lnTo>
                  <a:lnTo>
                    <a:pt x="0" y="4879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236" name="Línea"/>
            <p:cNvSpPr/>
            <p:nvPr/>
          </p:nvSpPr>
          <p:spPr>
            <a:xfrm>
              <a:off x="8317230" y="3307079"/>
              <a:ext cx="1769111" cy="138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4899"/>
                  </a:lnTo>
                  <a:lnTo>
                    <a:pt x="21600" y="4899"/>
                  </a:ln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237" name="Exposición a tóxicos (alcohol, nicotina, etc)"/>
            <p:cNvSpPr/>
            <p:nvPr/>
          </p:nvSpPr>
          <p:spPr>
            <a:xfrm>
              <a:off x="5518348" y="2335541"/>
              <a:ext cx="1761491" cy="96501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900">
                  <a:solidFill>
                    <a:srgbClr val="000000"/>
                  </a:solidFill>
                </a:defRPr>
              </a:lvl1pPr>
            </a:lstStyle>
            <a:p>
              <a:r>
                <a:rPr sz="1336"/>
                <a:t>Exposición a tóxicos (alcohol, nicotina, etc)</a:t>
              </a:r>
            </a:p>
          </p:txBody>
        </p:sp>
      </p:grpSp>
      <p:sp>
        <p:nvSpPr>
          <p:cNvPr id="1239" name="Rectángulo"/>
          <p:cNvSpPr/>
          <p:nvPr/>
        </p:nvSpPr>
        <p:spPr>
          <a:xfrm>
            <a:off x="2791720" y="1413421"/>
            <a:ext cx="9379513" cy="5493680"/>
          </a:xfrm>
          <a:prstGeom prst="rect">
            <a:avLst/>
          </a:prstGeom>
          <a:blipFill>
            <a:blip r:embed="rId2">
              <a:alphaModFix amt="49601"/>
            </a:blip>
            <a:stretch>
              <a:fillRect/>
            </a:stretch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240" name="Óvalo"/>
          <p:cNvSpPr/>
          <p:nvPr/>
        </p:nvSpPr>
        <p:spPr>
          <a:xfrm>
            <a:off x="9279655" y="3153030"/>
            <a:ext cx="3354334" cy="3038153"/>
          </a:xfrm>
          <a:prstGeom prst="ellipse">
            <a:avLst/>
          </a:prstGeom>
          <a:solidFill>
            <a:srgbClr val="FFFFFF">
              <a:alpha val="23653"/>
            </a:srgbClr>
          </a:solidFill>
          <a:ln w="12700">
            <a:solidFill>
              <a:srgbClr val="000000">
                <a:alpha val="23653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241" name="Óvalo"/>
          <p:cNvSpPr/>
          <p:nvPr/>
        </p:nvSpPr>
        <p:spPr>
          <a:xfrm>
            <a:off x="8472836" y="2464796"/>
            <a:ext cx="4967971" cy="4344064"/>
          </a:xfrm>
          <a:prstGeom prst="ellipse">
            <a:avLst/>
          </a:prstGeom>
          <a:solidFill>
            <a:srgbClr val="FFFFFF">
              <a:alpha val="23653"/>
            </a:srgbClr>
          </a:solidFill>
          <a:ln w="12700">
            <a:solidFill>
              <a:srgbClr val="000000">
                <a:alpha val="23653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grpSp>
        <p:nvGrpSpPr>
          <p:cNvPr id="1249" name="Grupo"/>
          <p:cNvGrpSpPr/>
          <p:nvPr/>
        </p:nvGrpSpPr>
        <p:grpSpPr>
          <a:xfrm>
            <a:off x="11007113" y="1449484"/>
            <a:ext cx="1022974" cy="3342782"/>
            <a:chOff x="0" y="0"/>
            <a:chExt cx="1454895" cy="4754177"/>
          </a:xfrm>
        </p:grpSpPr>
        <p:sp>
          <p:nvSpPr>
            <p:cNvPr id="1242" name="Rectángulo"/>
            <p:cNvSpPr/>
            <p:nvPr/>
          </p:nvSpPr>
          <p:spPr>
            <a:xfrm>
              <a:off x="308175" y="1009787"/>
              <a:ext cx="947421" cy="524210"/>
            </a:xfrm>
            <a:prstGeom prst="rect">
              <a:avLst/>
            </a:prstGeom>
            <a:solidFill>
              <a:srgbClr val="F4F0E7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>
                  <a:solidFill>
                    <a:srgbClr val="000000"/>
                  </a:solidFill>
                </a:defRPr>
              </a:pPr>
              <a:endParaRPr sz="1336"/>
            </a:p>
          </p:txBody>
        </p:sp>
        <p:sp>
          <p:nvSpPr>
            <p:cNvPr id="1243" name="Rectángulo"/>
            <p:cNvSpPr/>
            <p:nvPr/>
          </p:nvSpPr>
          <p:spPr>
            <a:xfrm>
              <a:off x="308175" y="1905274"/>
              <a:ext cx="947421" cy="524211"/>
            </a:xfrm>
            <a:prstGeom prst="rect">
              <a:avLst/>
            </a:prstGeom>
            <a:solidFill>
              <a:srgbClr val="F4F0E7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000">
                  <a:solidFill>
                    <a:srgbClr val="000000"/>
                  </a:solidFill>
                </a:defRPr>
              </a:pPr>
              <a:endParaRPr sz="1406"/>
            </a:p>
          </p:txBody>
        </p:sp>
        <p:sp>
          <p:nvSpPr>
            <p:cNvPr id="1244" name="Línea"/>
            <p:cNvSpPr/>
            <p:nvPr/>
          </p:nvSpPr>
          <p:spPr>
            <a:xfrm>
              <a:off x="39169" y="2435898"/>
              <a:ext cx="816213" cy="2318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2" h="21600" extrusionOk="0">
                  <a:moveTo>
                    <a:pt x="18857" y="0"/>
                  </a:moveTo>
                  <a:cubicBezTo>
                    <a:pt x="21600" y="8044"/>
                    <a:pt x="15314" y="15244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245" name="Línea"/>
            <p:cNvSpPr/>
            <p:nvPr/>
          </p:nvSpPr>
          <p:spPr>
            <a:xfrm>
              <a:off x="39169" y="1540408"/>
              <a:ext cx="1415727" cy="321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70" h="21600" extrusionOk="0">
                  <a:moveTo>
                    <a:pt x="14144" y="0"/>
                  </a:moveTo>
                  <a:cubicBezTo>
                    <a:pt x="21600" y="4041"/>
                    <a:pt x="16885" y="11241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246" name="Rectángulo"/>
            <p:cNvSpPr/>
            <p:nvPr/>
          </p:nvSpPr>
          <p:spPr>
            <a:xfrm>
              <a:off x="202342" y="0"/>
              <a:ext cx="947421" cy="524210"/>
            </a:xfrm>
            <a:prstGeom prst="rect">
              <a:avLst/>
            </a:prstGeom>
            <a:solidFill>
              <a:srgbClr val="F4F0E7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900">
                  <a:solidFill>
                    <a:srgbClr val="000000"/>
                  </a:solidFill>
                </a:defRPr>
              </a:pPr>
              <a:endParaRPr sz="1336"/>
            </a:p>
          </p:txBody>
        </p:sp>
        <p:sp>
          <p:nvSpPr>
            <p:cNvPr id="1247" name="Línea"/>
            <p:cNvSpPr/>
            <p:nvPr/>
          </p:nvSpPr>
          <p:spPr>
            <a:xfrm>
              <a:off x="-1" y="530621"/>
              <a:ext cx="488769" cy="3677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15" h="21600" extrusionOk="0">
                  <a:moveTo>
                    <a:pt x="14273" y="0"/>
                  </a:moveTo>
                  <a:cubicBezTo>
                    <a:pt x="-5385" y="4602"/>
                    <a:pt x="-4738" y="11802"/>
                    <a:pt x="16215" y="21600"/>
                  </a:cubicBezTo>
                </a:path>
              </a:pathLst>
            </a:custGeom>
            <a:noFill/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248" name="Línea"/>
            <p:cNvSpPr/>
            <p:nvPr/>
          </p:nvSpPr>
          <p:spPr>
            <a:xfrm>
              <a:off x="923467" y="530621"/>
              <a:ext cx="140270" cy="472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45" h="21600" extrusionOk="0">
                  <a:moveTo>
                    <a:pt x="15091" y="21600"/>
                  </a:moveTo>
                  <a:cubicBezTo>
                    <a:pt x="21600" y="15347"/>
                    <a:pt x="16570" y="8147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</p:grpSp>
      <p:grpSp>
        <p:nvGrpSpPr>
          <p:cNvPr id="1252" name="Grupo"/>
          <p:cNvGrpSpPr/>
          <p:nvPr/>
        </p:nvGrpSpPr>
        <p:grpSpPr>
          <a:xfrm>
            <a:off x="10002621" y="3871903"/>
            <a:ext cx="1917186" cy="1793100"/>
            <a:chOff x="0" y="0"/>
            <a:chExt cx="2726663" cy="2550186"/>
          </a:xfrm>
        </p:grpSpPr>
        <p:sp>
          <p:nvSpPr>
            <p:cNvPr id="1250" name="Óvalo"/>
            <p:cNvSpPr/>
            <p:nvPr/>
          </p:nvSpPr>
          <p:spPr>
            <a:xfrm>
              <a:off x="0" y="0"/>
              <a:ext cx="2726664" cy="2550187"/>
            </a:xfrm>
            <a:prstGeom prst="ellipse">
              <a:avLst/>
            </a:prstGeom>
            <a:solidFill>
              <a:srgbClr val="FFFFFF">
                <a:alpha val="79930"/>
              </a:srgbClr>
            </a:solidFill>
            <a:ln w="12700" cap="flat">
              <a:solidFill>
                <a:srgbClr val="000000">
                  <a:alpha val="79930"/>
                </a:srgbClr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12"/>
            </a:p>
          </p:txBody>
        </p:sp>
        <p:sp>
          <p:nvSpPr>
            <p:cNvPr id="1251" name="Aumento de la mortalidad neonatal"/>
            <p:cNvSpPr/>
            <p:nvPr/>
          </p:nvSpPr>
          <p:spPr>
            <a:xfrm>
              <a:off x="328017" y="560321"/>
              <a:ext cx="2070630" cy="142954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F5857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100">
                  <a:solidFill>
                    <a:srgbClr val="000000"/>
                  </a:solidFill>
                </a:defRPr>
              </a:lvl1pPr>
            </a:lstStyle>
            <a:p>
              <a:r>
                <a:rPr sz="1477"/>
                <a:t>Aumento de la mortalidad neonatal</a:t>
              </a:r>
            </a:p>
          </p:txBody>
        </p:sp>
      </p:grpSp>
      <p:sp>
        <p:nvSpPr>
          <p:cNvPr id="70" name="Métodos utilizados para el                                                  Análisis Situaciones y la Formulación de Estrategias">
            <a:extLst>
              <a:ext uri="{FF2B5EF4-FFF2-40B4-BE49-F238E27FC236}">
                <a16:creationId xmlns:a16="http://schemas.microsoft.com/office/drawing/2014/main" xmlns="" id="{A0242A50-A806-5147-83BE-67E67B519861}"/>
              </a:ext>
            </a:extLst>
          </p:cNvPr>
          <p:cNvSpPr txBox="1">
            <a:spLocks/>
          </p:cNvSpPr>
          <p:nvPr/>
        </p:nvSpPr>
        <p:spPr>
          <a:xfrm>
            <a:off x="3729550" y="523682"/>
            <a:ext cx="7715250" cy="4308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s-AR"/>
            </a:defPPr>
            <a:lvl1pPr algn="ctr"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s-AR" sz="2200" dirty="0"/>
              <a:t>El problema nodal o explanandum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xmlns="" id="{492EFAE7-0773-7346-9B1B-3A0A1CAFD7E0}"/>
              </a:ext>
            </a:extLst>
          </p:cNvPr>
          <p:cNvSpPr/>
          <p:nvPr/>
        </p:nvSpPr>
        <p:spPr>
          <a:xfrm>
            <a:off x="0" y="-10316"/>
            <a:ext cx="2880360" cy="6858001"/>
          </a:xfrm>
          <a:prstGeom prst="rect">
            <a:avLst/>
          </a:prstGeom>
          <a:solidFill>
            <a:srgbClr val="112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66" dirty="0"/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xmlns="" id="{3E747BAA-47B1-9B4C-8EDE-6D79784D3DCB}"/>
              </a:ext>
            </a:extLst>
          </p:cNvPr>
          <p:cNvSpPr/>
          <p:nvPr/>
        </p:nvSpPr>
        <p:spPr>
          <a:xfrm>
            <a:off x="139107" y="1771555"/>
            <a:ext cx="94129" cy="234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519" dirty="0"/>
          </a:p>
        </p:txBody>
      </p:sp>
      <p:grpSp>
        <p:nvGrpSpPr>
          <p:cNvPr id="73" name="Agrupar 3">
            <a:extLst>
              <a:ext uri="{FF2B5EF4-FFF2-40B4-BE49-F238E27FC236}">
                <a16:creationId xmlns:a16="http://schemas.microsoft.com/office/drawing/2014/main" xmlns="" id="{FCC852CA-62AB-D940-B2E5-2B465072EF61}"/>
              </a:ext>
            </a:extLst>
          </p:cNvPr>
          <p:cNvGrpSpPr/>
          <p:nvPr/>
        </p:nvGrpSpPr>
        <p:grpSpPr>
          <a:xfrm>
            <a:off x="1121506" y="773644"/>
            <a:ext cx="2779818" cy="108000"/>
            <a:chOff x="1086674" y="644107"/>
            <a:chExt cx="2779818" cy="108000"/>
          </a:xfrm>
        </p:grpSpPr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xmlns="" id="{D9AD8897-F5A2-274D-8CC0-FA0945220265}"/>
                </a:ext>
              </a:extLst>
            </p:cNvPr>
            <p:cNvSpPr/>
            <p:nvPr/>
          </p:nvSpPr>
          <p:spPr>
            <a:xfrm>
              <a:off x="1086674" y="644107"/>
              <a:ext cx="1764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xmlns="" id="{0A24E9A1-8B1E-CD47-B4CD-6782B7336F58}"/>
                </a:ext>
              </a:extLst>
            </p:cNvPr>
            <p:cNvSpPr/>
            <p:nvPr/>
          </p:nvSpPr>
          <p:spPr>
            <a:xfrm>
              <a:off x="2858492" y="644107"/>
              <a:ext cx="1008000" cy="10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76" name="Rectángulo 75">
            <a:extLst>
              <a:ext uri="{FF2B5EF4-FFF2-40B4-BE49-F238E27FC236}">
                <a16:creationId xmlns:a16="http://schemas.microsoft.com/office/drawing/2014/main" xmlns="" id="{B4A1EC5D-2970-6B40-A423-4F3DD467B2F3}"/>
              </a:ext>
            </a:extLst>
          </p:cNvPr>
          <p:cNvSpPr/>
          <p:nvPr/>
        </p:nvSpPr>
        <p:spPr>
          <a:xfrm>
            <a:off x="938969" y="422974"/>
            <a:ext cx="301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_tradnl" sz="200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</a:rPr>
              <a:t>   Planificación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ea typeface="Times New Roman" panose="02020603050405020304" pitchFamily="18" charset="0"/>
              </a:rPr>
              <a:t>  pública</a:t>
            </a:r>
            <a:endParaRPr lang="es-AR" sz="1200" b="1" dirty="0">
              <a:solidFill>
                <a:schemeClr val="bg1"/>
              </a:solidFill>
              <a:latin typeface="Helvetica" pitchFamily="2" charset="0"/>
              <a:ea typeface="Times New Roman" panose="02020603050405020304" pitchFamily="18" charset="0"/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xmlns="" id="{55C98377-FC18-CE4F-B89B-4F172D10F050}"/>
              </a:ext>
            </a:extLst>
          </p:cNvPr>
          <p:cNvSpPr/>
          <p:nvPr/>
        </p:nvSpPr>
        <p:spPr>
          <a:xfrm>
            <a:off x="222687" y="1256374"/>
            <a:ext cx="309151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Políticas públicas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Modelos de Planificación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Planificación estratégica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Análisis situacional: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	- De Problemas</a:t>
            </a:r>
          </a:p>
          <a:p>
            <a:pPr>
              <a:spcAft>
                <a:spcPts val="600"/>
              </a:spcAft>
            </a:pPr>
            <a:endParaRPr lang="es-E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47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F"/>
          <p:cNvSpPr/>
          <p:nvPr/>
        </p:nvSpPr>
        <p:spPr>
          <a:xfrm>
            <a:off x="8923593" y="2471736"/>
            <a:ext cx="473280" cy="470275"/>
          </a:xfrm>
          <a:prstGeom prst="ellipse">
            <a:avLst/>
          </a:prstGeom>
          <a:solidFill>
            <a:srgbClr val="00862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endParaRPr sz="2812" dirty="0"/>
          </a:p>
        </p:txBody>
      </p:sp>
      <p:sp>
        <p:nvSpPr>
          <p:cNvPr id="1257" name="F"/>
          <p:cNvSpPr/>
          <p:nvPr/>
        </p:nvSpPr>
        <p:spPr>
          <a:xfrm>
            <a:off x="8919128" y="3243032"/>
            <a:ext cx="473280" cy="470275"/>
          </a:xfrm>
          <a:prstGeom prst="ellipse">
            <a:avLst/>
          </a:prstGeom>
          <a:solidFill>
            <a:srgbClr val="13864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endParaRPr sz="2812" dirty="0"/>
          </a:p>
        </p:txBody>
      </p:sp>
      <p:sp>
        <p:nvSpPr>
          <p:cNvPr id="1258" name="F"/>
          <p:cNvSpPr/>
          <p:nvPr/>
        </p:nvSpPr>
        <p:spPr>
          <a:xfrm>
            <a:off x="8919128" y="4014328"/>
            <a:ext cx="473280" cy="470275"/>
          </a:xfrm>
          <a:prstGeom prst="ellipse">
            <a:avLst/>
          </a:prstGeom>
          <a:solidFill>
            <a:srgbClr val="0F864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endParaRPr sz="2812" dirty="0"/>
          </a:p>
        </p:txBody>
      </p:sp>
      <p:sp>
        <p:nvSpPr>
          <p:cNvPr id="1259" name="F"/>
          <p:cNvSpPr/>
          <p:nvPr/>
        </p:nvSpPr>
        <p:spPr>
          <a:xfrm>
            <a:off x="8919128" y="4790090"/>
            <a:ext cx="473280" cy="470275"/>
          </a:xfrm>
          <a:prstGeom prst="ellipse">
            <a:avLst/>
          </a:prstGeom>
          <a:solidFill>
            <a:srgbClr val="EADB2C"/>
          </a:solidFill>
          <a:ln w="12700">
            <a:solidFill>
              <a:schemeClr val="accent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4000">
                <a:solidFill>
                  <a:srgbClr val="11111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endParaRPr sz="2812" dirty="0"/>
          </a:p>
        </p:txBody>
      </p:sp>
      <p:sp>
        <p:nvSpPr>
          <p:cNvPr id="1260" name="F"/>
          <p:cNvSpPr/>
          <p:nvPr/>
        </p:nvSpPr>
        <p:spPr>
          <a:xfrm>
            <a:off x="8923593" y="5570315"/>
            <a:ext cx="473280" cy="470275"/>
          </a:xfrm>
          <a:prstGeom prst="ellipse">
            <a:avLst/>
          </a:prstGeom>
          <a:solidFill>
            <a:srgbClr val="DF263C"/>
          </a:solidFill>
          <a:ln w="12700">
            <a:solidFill>
              <a:schemeClr val="accent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4000">
                <a:solidFill>
                  <a:srgbClr val="FCFCFD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endParaRPr sz="2812" dirty="0"/>
          </a:p>
        </p:txBody>
      </p:sp>
      <p:sp>
        <p:nvSpPr>
          <p:cNvPr id="1261" name="C"/>
          <p:cNvSpPr/>
          <p:nvPr/>
        </p:nvSpPr>
        <p:spPr>
          <a:xfrm>
            <a:off x="10071058" y="2471736"/>
            <a:ext cx="473280" cy="470275"/>
          </a:xfrm>
          <a:prstGeom prst="ellipse">
            <a:avLst/>
          </a:prstGeom>
          <a:solidFill>
            <a:srgbClr val="00862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endParaRPr sz="2812" dirty="0"/>
          </a:p>
        </p:txBody>
      </p:sp>
      <p:sp>
        <p:nvSpPr>
          <p:cNvPr id="1262" name="C"/>
          <p:cNvSpPr/>
          <p:nvPr/>
        </p:nvSpPr>
        <p:spPr>
          <a:xfrm>
            <a:off x="10071058" y="3243032"/>
            <a:ext cx="473280" cy="470275"/>
          </a:xfrm>
          <a:prstGeom prst="ellipse">
            <a:avLst/>
          </a:prstGeom>
          <a:solidFill>
            <a:srgbClr val="13864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endParaRPr sz="2812" dirty="0"/>
          </a:p>
        </p:txBody>
      </p:sp>
      <p:sp>
        <p:nvSpPr>
          <p:cNvPr id="1263" name="C"/>
          <p:cNvSpPr/>
          <p:nvPr/>
        </p:nvSpPr>
        <p:spPr>
          <a:xfrm>
            <a:off x="10071058" y="3996469"/>
            <a:ext cx="473280" cy="470275"/>
          </a:xfrm>
          <a:prstGeom prst="ellipse">
            <a:avLst/>
          </a:prstGeom>
          <a:solidFill>
            <a:schemeClr val="accent2">
              <a:satOff val="7626"/>
              <a:lumOff val="1376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endParaRPr sz="2812" dirty="0"/>
          </a:p>
        </p:txBody>
      </p:sp>
      <p:sp>
        <p:nvSpPr>
          <p:cNvPr id="1264" name="C"/>
          <p:cNvSpPr/>
          <p:nvPr/>
        </p:nvSpPr>
        <p:spPr>
          <a:xfrm>
            <a:off x="10071058" y="4790090"/>
            <a:ext cx="473280" cy="470275"/>
          </a:xfrm>
          <a:prstGeom prst="ellipse">
            <a:avLst/>
          </a:prstGeom>
          <a:solidFill>
            <a:srgbClr val="DF263C"/>
          </a:solidFill>
          <a:ln w="12700">
            <a:solidFill>
              <a:schemeClr val="accent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4000">
                <a:solidFill>
                  <a:srgbClr val="FCFCFD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endParaRPr sz="2812" dirty="0"/>
          </a:p>
        </p:txBody>
      </p:sp>
      <p:sp>
        <p:nvSpPr>
          <p:cNvPr id="1265" name="C"/>
          <p:cNvSpPr/>
          <p:nvPr/>
        </p:nvSpPr>
        <p:spPr>
          <a:xfrm>
            <a:off x="10071058" y="5588175"/>
            <a:ext cx="473280" cy="470275"/>
          </a:xfrm>
          <a:prstGeom prst="ellipse">
            <a:avLst/>
          </a:prstGeom>
          <a:solidFill>
            <a:srgbClr val="DF263C"/>
          </a:solidFill>
          <a:ln w="12700">
            <a:solidFill>
              <a:schemeClr val="accent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4000">
                <a:solidFill>
                  <a:srgbClr val="FCFCFD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endParaRPr sz="2812" dirty="0"/>
          </a:p>
        </p:txBody>
      </p:sp>
      <p:sp>
        <p:nvSpPr>
          <p:cNvPr id="1266" name="&lt;"/>
          <p:cNvSpPr/>
          <p:nvPr/>
        </p:nvSpPr>
        <p:spPr>
          <a:xfrm>
            <a:off x="11231917" y="2471736"/>
            <a:ext cx="473280" cy="470275"/>
          </a:xfrm>
          <a:prstGeom prst="ellipse">
            <a:avLst/>
          </a:prstGeom>
          <a:solidFill>
            <a:srgbClr val="DF263C"/>
          </a:solidFill>
          <a:ln w="12700">
            <a:solidFill>
              <a:schemeClr val="accent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4000">
                <a:solidFill>
                  <a:srgbClr val="FCFCFD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endParaRPr sz="2812" dirty="0"/>
          </a:p>
        </p:txBody>
      </p:sp>
      <p:sp>
        <p:nvSpPr>
          <p:cNvPr id="1267" name="&lt;&lt;"/>
          <p:cNvSpPr/>
          <p:nvPr/>
        </p:nvSpPr>
        <p:spPr>
          <a:xfrm>
            <a:off x="11231917" y="3247497"/>
            <a:ext cx="473280" cy="470275"/>
          </a:xfrm>
          <a:prstGeom prst="ellipse">
            <a:avLst/>
          </a:prstGeom>
          <a:solidFill>
            <a:srgbClr val="DF263C"/>
          </a:solidFill>
          <a:ln w="12700">
            <a:solidFill>
              <a:schemeClr val="accent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4000">
                <a:solidFill>
                  <a:srgbClr val="FCFCFD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endParaRPr sz="2812" dirty="0"/>
          </a:p>
        </p:txBody>
      </p:sp>
      <p:sp>
        <p:nvSpPr>
          <p:cNvPr id="1268" name="P"/>
          <p:cNvSpPr/>
          <p:nvPr/>
        </p:nvSpPr>
        <p:spPr>
          <a:xfrm>
            <a:off x="11231917" y="3996469"/>
            <a:ext cx="473280" cy="470275"/>
          </a:xfrm>
          <a:prstGeom prst="ellipse">
            <a:avLst/>
          </a:prstGeom>
          <a:solidFill>
            <a:schemeClr val="accent2">
              <a:satOff val="7626"/>
              <a:lumOff val="1376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endParaRPr sz="2812" dirty="0"/>
          </a:p>
        </p:txBody>
      </p:sp>
      <p:sp>
        <p:nvSpPr>
          <p:cNvPr id="1269" name="P"/>
          <p:cNvSpPr/>
          <p:nvPr/>
        </p:nvSpPr>
        <p:spPr>
          <a:xfrm>
            <a:off x="11231917" y="4790090"/>
            <a:ext cx="473280" cy="470275"/>
          </a:xfrm>
          <a:prstGeom prst="ellipse">
            <a:avLst/>
          </a:prstGeom>
          <a:solidFill>
            <a:schemeClr val="accent2">
              <a:satOff val="7626"/>
              <a:lumOff val="1376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endParaRPr sz="2812" dirty="0"/>
          </a:p>
        </p:txBody>
      </p:sp>
      <p:sp>
        <p:nvSpPr>
          <p:cNvPr id="1270" name="P"/>
          <p:cNvSpPr/>
          <p:nvPr/>
        </p:nvSpPr>
        <p:spPr>
          <a:xfrm>
            <a:off x="11231917" y="5588175"/>
            <a:ext cx="473280" cy="470275"/>
          </a:xfrm>
          <a:prstGeom prst="ellipse">
            <a:avLst/>
          </a:prstGeom>
          <a:solidFill>
            <a:srgbClr val="00862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endParaRPr sz="2812" dirty="0"/>
          </a:p>
        </p:txBody>
      </p:sp>
      <p:grpSp>
        <p:nvGrpSpPr>
          <p:cNvPr id="1276" name="Grupo"/>
          <p:cNvGrpSpPr/>
          <p:nvPr/>
        </p:nvGrpSpPr>
        <p:grpSpPr>
          <a:xfrm>
            <a:off x="3086221" y="2306956"/>
            <a:ext cx="5260354" cy="3992177"/>
            <a:chOff x="-139700" y="-101600"/>
            <a:chExt cx="7481392" cy="5677761"/>
          </a:xfrm>
        </p:grpSpPr>
        <p:pic>
          <p:nvPicPr>
            <p:cNvPr id="1271" name="Flujograma Explicativo                                                       (PES)" descr="Flujograma Explicativo                                                       (PES)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39699" y="-101600"/>
              <a:ext cx="7481392" cy="1403270"/>
            </a:xfrm>
            <a:prstGeom prst="rect">
              <a:avLst/>
            </a:prstGeom>
            <a:effectLst>
              <a:outerShdw blurRad="711200" dist="254000" rotWithShape="0">
                <a:srgbClr val="000000">
                  <a:alpha val="49106"/>
                </a:srgbClr>
              </a:outerShdw>
            </a:effectLst>
          </p:spPr>
        </p:pic>
        <p:pic>
          <p:nvPicPr>
            <p:cNvPr id="1272" name="Método ALTADIR                                                                  de planificación popular (MAPP)" descr="Método ALTADIR                                                                  de planificación popular (MAPP)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39700" y="967022"/>
              <a:ext cx="7481393" cy="1403271"/>
            </a:xfrm>
            <a:prstGeom prst="rect">
              <a:avLst/>
            </a:prstGeom>
            <a:effectLst>
              <a:outerShdw blurRad="711200" dist="254000" rotWithShape="0">
                <a:srgbClr val="000000">
                  <a:alpha val="49106"/>
                </a:srgbClr>
              </a:outerShdw>
            </a:effectLst>
          </p:spPr>
        </p:pic>
        <p:pic>
          <p:nvPicPr>
            <p:cNvPr id="1273" name="Análisis PROBES (problemas, objetivos y estrategias" descr="Análisis PROBES (problemas, objetivos y estrategias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39700" y="2035645"/>
              <a:ext cx="7481393" cy="1403271"/>
            </a:xfrm>
            <a:prstGeom prst="rect">
              <a:avLst/>
            </a:prstGeom>
            <a:effectLst>
              <a:outerShdw blurRad="711200" dist="254000" rotWithShape="0">
                <a:srgbClr val="000000">
                  <a:alpha val="49106"/>
                </a:srgbClr>
              </a:outerShdw>
            </a:effectLst>
          </p:spPr>
        </p:pic>
        <p:pic>
          <p:nvPicPr>
            <p:cNvPr id="1274" name="Árbol de Problemas  ZOPP / Marco Lógico" descr="Árbol de Problemas  ZOPP / Marco Lógico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39700" y="3104268"/>
              <a:ext cx="7481393" cy="1403271"/>
            </a:xfrm>
            <a:prstGeom prst="rect">
              <a:avLst/>
            </a:prstGeom>
            <a:effectLst>
              <a:outerShdw blurRad="711200" dist="254000" rotWithShape="0">
                <a:srgbClr val="000000">
                  <a:alpha val="49106"/>
                </a:srgbClr>
              </a:outerShdw>
            </a:effectLst>
          </p:spPr>
        </p:pic>
        <p:pic>
          <p:nvPicPr>
            <p:cNvPr id="1275" name="Modelo Problemático Integrado                                (FLACSO-A)" descr="Modelo Problemático Integrado                                (FLACSO-A)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39700" y="4172891"/>
              <a:ext cx="7481393" cy="1403271"/>
            </a:xfrm>
            <a:prstGeom prst="rect">
              <a:avLst/>
            </a:prstGeom>
            <a:effectLst>
              <a:outerShdw blurRad="711200" dist="254000" rotWithShape="0">
                <a:srgbClr val="000000">
                  <a:alpha val="49106"/>
                </a:srgbClr>
              </a:outerShdw>
            </a:effectLst>
          </p:spPr>
        </p:pic>
      </p:grpSp>
      <p:sp>
        <p:nvSpPr>
          <p:cNvPr id="1277" name="Problema focal"/>
          <p:cNvSpPr txBox="1"/>
          <p:nvPr/>
        </p:nvSpPr>
        <p:spPr>
          <a:xfrm>
            <a:off x="8229889" y="1724869"/>
            <a:ext cx="1273362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rPr sz="1547"/>
              <a:t>Problema focal</a:t>
            </a:r>
          </a:p>
        </p:txBody>
      </p:sp>
      <p:sp>
        <p:nvSpPr>
          <p:cNvPr id="1278" name="Análisis causal"/>
          <p:cNvSpPr txBox="1"/>
          <p:nvPr/>
        </p:nvSpPr>
        <p:spPr>
          <a:xfrm>
            <a:off x="9609194" y="1724869"/>
            <a:ext cx="1216616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rPr sz="1547"/>
              <a:t>Análisis causal</a:t>
            </a:r>
          </a:p>
        </p:txBody>
      </p:sp>
      <p:sp>
        <p:nvSpPr>
          <p:cNvPr id="1279" name="Participación"/>
          <p:cNvSpPr txBox="1"/>
          <p:nvPr/>
        </p:nvSpPr>
        <p:spPr>
          <a:xfrm>
            <a:off x="10944950" y="1724869"/>
            <a:ext cx="1108253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rPr sz="1547"/>
              <a:t>Participación</a:t>
            </a:r>
          </a:p>
        </p:txBody>
      </p:sp>
      <p:sp>
        <p:nvSpPr>
          <p:cNvPr id="37" name="Métodos utilizados para el                                                  Análisis Situaciones y la Formulación de Estrategias">
            <a:extLst>
              <a:ext uri="{FF2B5EF4-FFF2-40B4-BE49-F238E27FC236}">
                <a16:creationId xmlns:a16="http://schemas.microsoft.com/office/drawing/2014/main" xmlns="" id="{79B311E8-59FA-D746-98BE-2C51A17A823D}"/>
              </a:ext>
            </a:extLst>
          </p:cNvPr>
          <p:cNvSpPr txBox="1">
            <a:spLocks/>
          </p:cNvSpPr>
          <p:nvPr/>
        </p:nvSpPr>
        <p:spPr>
          <a:xfrm>
            <a:off x="3729550" y="523682"/>
            <a:ext cx="7715250" cy="76944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s-AR"/>
            </a:defPPr>
            <a:lvl1pPr algn="ctr"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s-AR" sz="2200" dirty="0"/>
              <a:t>Métodos utilizados para el                                                               Análisis Situacional y la Formulación de Estrategias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FF38C819-3183-AB4A-9DB2-9B94E9771AED}"/>
              </a:ext>
            </a:extLst>
          </p:cNvPr>
          <p:cNvSpPr/>
          <p:nvPr/>
        </p:nvSpPr>
        <p:spPr>
          <a:xfrm>
            <a:off x="0" y="-10316"/>
            <a:ext cx="2880360" cy="6858001"/>
          </a:xfrm>
          <a:prstGeom prst="rect">
            <a:avLst/>
          </a:prstGeom>
          <a:solidFill>
            <a:srgbClr val="112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66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539C123C-CC3A-B249-894E-38E0CCE267E1}"/>
              </a:ext>
            </a:extLst>
          </p:cNvPr>
          <p:cNvSpPr/>
          <p:nvPr/>
        </p:nvSpPr>
        <p:spPr>
          <a:xfrm>
            <a:off x="139107" y="1771555"/>
            <a:ext cx="94129" cy="234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519" dirty="0"/>
          </a:p>
        </p:txBody>
      </p:sp>
      <p:grpSp>
        <p:nvGrpSpPr>
          <p:cNvPr id="40" name="Agrupar 3">
            <a:extLst>
              <a:ext uri="{FF2B5EF4-FFF2-40B4-BE49-F238E27FC236}">
                <a16:creationId xmlns:a16="http://schemas.microsoft.com/office/drawing/2014/main" xmlns="" id="{9A4BAA37-1256-854F-918B-46BB9B55439D}"/>
              </a:ext>
            </a:extLst>
          </p:cNvPr>
          <p:cNvGrpSpPr/>
          <p:nvPr/>
        </p:nvGrpSpPr>
        <p:grpSpPr>
          <a:xfrm>
            <a:off x="1121506" y="773644"/>
            <a:ext cx="2779818" cy="108000"/>
            <a:chOff x="1086674" y="644107"/>
            <a:chExt cx="2779818" cy="108000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xmlns="" id="{F0EDA64F-0B4F-AE44-B6CD-9EE2507247FD}"/>
                </a:ext>
              </a:extLst>
            </p:cNvPr>
            <p:cNvSpPr/>
            <p:nvPr/>
          </p:nvSpPr>
          <p:spPr>
            <a:xfrm>
              <a:off x="1086674" y="644107"/>
              <a:ext cx="1764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xmlns="" id="{927D16E8-8411-6D48-8117-27D2B53D190B}"/>
                </a:ext>
              </a:extLst>
            </p:cNvPr>
            <p:cNvSpPr/>
            <p:nvPr/>
          </p:nvSpPr>
          <p:spPr>
            <a:xfrm>
              <a:off x="2858492" y="644107"/>
              <a:ext cx="1008000" cy="10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D0E530A0-7E40-CC4A-ADA6-B8D4268ECFBB}"/>
              </a:ext>
            </a:extLst>
          </p:cNvPr>
          <p:cNvSpPr/>
          <p:nvPr/>
        </p:nvSpPr>
        <p:spPr>
          <a:xfrm>
            <a:off x="938969" y="422974"/>
            <a:ext cx="301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_tradnl" sz="200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</a:rPr>
              <a:t>   Planificación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ea typeface="Times New Roman" panose="02020603050405020304" pitchFamily="18" charset="0"/>
              </a:rPr>
              <a:t>  pública</a:t>
            </a:r>
            <a:endParaRPr lang="es-AR" sz="1200" b="1" dirty="0">
              <a:solidFill>
                <a:schemeClr val="bg1"/>
              </a:solidFill>
              <a:latin typeface="Helvetica" pitchFamily="2" charset="0"/>
              <a:ea typeface="Times New Roman" panose="02020603050405020304" pitchFamily="18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xmlns="" id="{99E55A9A-A94E-DB47-97EE-1C20117AEB81}"/>
              </a:ext>
            </a:extLst>
          </p:cNvPr>
          <p:cNvSpPr/>
          <p:nvPr/>
        </p:nvSpPr>
        <p:spPr>
          <a:xfrm>
            <a:off x="222687" y="1256374"/>
            <a:ext cx="309151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Políticas públicas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Modelos de Planificación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Planificación estratégica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Análisis situacional: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	- De Problemas</a:t>
            </a:r>
          </a:p>
          <a:p>
            <a:pPr>
              <a:spcAft>
                <a:spcPts val="600"/>
              </a:spcAft>
            </a:pPr>
            <a:endParaRPr lang="es-E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7367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 animBg="1" advAuto="0"/>
      <p:bldP spid="1257" grpId="0" animBg="1" advAuto="0"/>
      <p:bldP spid="1258" grpId="0" animBg="1" advAuto="0"/>
      <p:bldP spid="1259" grpId="0" animBg="1" advAuto="0"/>
      <p:bldP spid="1260" grpId="0" animBg="1" advAuto="0"/>
      <p:bldP spid="1261" grpId="0" animBg="1" advAuto="0"/>
      <p:bldP spid="1262" grpId="0" animBg="1" advAuto="0"/>
      <p:bldP spid="1263" grpId="0" animBg="1" advAuto="0"/>
      <p:bldP spid="1264" grpId="0" animBg="1" advAuto="0"/>
      <p:bldP spid="1265" grpId="0" animBg="1" advAuto="0"/>
      <p:bldP spid="1266" grpId="0" animBg="1" advAuto="0"/>
      <p:bldP spid="1267" grpId="0" animBg="1" advAuto="0"/>
      <p:bldP spid="1268" grpId="0" animBg="1" advAuto="0"/>
      <p:bldP spid="1269" grpId="0" animBg="1" advAuto="0"/>
      <p:bldP spid="1270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>
            <a:extLst>
              <a:ext uri="{FF2B5EF4-FFF2-40B4-BE49-F238E27FC236}">
                <a16:creationId xmlns:a16="http://schemas.microsoft.com/office/drawing/2014/main" xmlns="" id="{C32B256D-8C69-7A4D-B687-BECEABBEB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345" y="1082636"/>
            <a:ext cx="601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EAEAEA">
                <a:gamma/>
                <a:shade val="60000"/>
                <a:invGamma/>
                <a:alpha val="74998"/>
              </a:srgbClr>
            </a:prst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A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Dos elementos del proceso de producción                                    de Políticas Públicas </a:t>
            </a:r>
            <a:endParaRPr lang="es-ES_tradnl" altLang="es-AR" sz="20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8B8F81B5-42E6-4449-B66B-FAB4DAA0A6F9}"/>
              </a:ext>
            </a:extLst>
          </p:cNvPr>
          <p:cNvSpPr txBox="1"/>
          <p:nvPr/>
        </p:nvSpPr>
        <p:spPr>
          <a:xfrm>
            <a:off x="3664458" y="2546798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>
                <a:solidFill>
                  <a:srgbClr val="C00000"/>
                </a:solidFill>
              </a:rPr>
              <a:t>Racionalismo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A9B49B7D-5742-BC42-9554-C5D8101E80C6}"/>
              </a:ext>
            </a:extLst>
          </p:cNvPr>
          <p:cNvSpPr txBox="1"/>
          <p:nvPr/>
        </p:nvSpPr>
        <p:spPr>
          <a:xfrm>
            <a:off x="9258390" y="2548825"/>
            <a:ext cx="2283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>
                <a:solidFill>
                  <a:srgbClr val="C00000"/>
                </a:solidFill>
              </a:rPr>
              <a:t>Incrementalismo</a:t>
            </a:r>
          </a:p>
        </p:txBody>
      </p:sp>
      <p:grpSp>
        <p:nvGrpSpPr>
          <p:cNvPr id="33" name="Group 18">
            <a:extLst>
              <a:ext uri="{FF2B5EF4-FFF2-40B4-BE49-F238E27FC236}">
                <a16:creationId xmlns:a16="http://schemas.microsoft.com/office/drawing/2014/main" xmlns="" id="{4E95F238-8E20-7643-A804-14C78B4A829A}"/>
              </a:ext>
            </a:extLst>
          </p:cNvPr>
          <p:cNvGrpSpPr>
            <a:grpSpLocks/>
          </p:cNvGrpSpPr>
          <p:nvPr/>
        </p:nvGrpSpPr>
        <p:grpSpPr bwMode="auto">
          <a:xfrm>
            <a:off x="3846945" y="3013364"/>
            <a:ext cx="7315200" cy="1219200"/>
            <a:chOff x="384" y="1920"/>
            <a:chExt cx="5040" cy="864"/>
          </a:xfrm>
        </p:grpSpPr>
        <p:sp>
          <p:nvSpPr>
            <p:cNvPr id="34" name="Oval 10">
              <a:extLst>
                <a:ext uri="{FF2B5EF4-FFF2-40B4-BE49-F238E27FC236}">
                  <a16:creationId xmlns:a16="http://schemas.microsoft.com/office/drawing/2014/main" xmlns="" id="{575CFC05-5D4E-3447-91F8-EB341C61B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920"/>
              <a:ext cx="1584" cy="86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AR" altLang="es-AR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Política</a:t>
              </a:r>
            </a:p>
          </p:txBody>
        </p:sp>
        <p:sp>
          <p:nvSpPr>
            <p:cNvPr id="35" name="Oval 9">
              <a:extLst>
                <a:ext uri="{FF2B5EF4-FFF2-40B4-BE49-F238E27FC236}">
                  <a16:creationId xmlns:a16="http://schemas.microsoft.com/office/drawing/2014/main" xmlns="" id="{0EF23FA0-6E22-644C-A670-5BCF9E75C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920"/>
              <a:ext cx="1584" cy="86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AR" altLang="es-AR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Análisis</a:t>
              </a:r>
            </a:p>
          </p:txBody>
        </p:sp>
      </p:grpSp>
      <p:grpSp>
        <p:nvGrpSpPr>
          <p:cNvPr id="36" name="Group 19">
            <a:extLst>
              <a:ext uri="{FF2B5EF4-FFF2-40B4-BE49-F238E27FC236}">
                <a16:creationId xmlns:a16="http://schemas.microsoft.com/office/drawing/2014/main" xmlns="" id="{FA2260A0-0A39-2F4C-8B4C-996328B34CAA}"/>
              </a:ext>
            </a:extLst>
          </p:cNvPr>
          <p:cNvGrpSpPr>
            <a:grpSpLocks/>
          </p:cNvGrpSpPr>
          <p:nvPr/>
        </p:nvGrpSpPr>
        <p:grpSpPr bwMode="auto">
          <a:xfrm>
            <a:off x="6247245" y="3241964"/>
            <a:ext cx="2514600" cy="762000"/>
            <a:chOff x="2112" y="2112"/>
            <a:chExt cx="1584" cy="480"/>
          </a:xfrm>
          <a:solidFill>
            <a:srgbClr val="800000"/>
          </a:solidFill>
        </p:grpSpPr>
        <p:sp>
          <p:nvSpPr>
            <p:cNvPr id="37" name="AutoShape 5">
              <a:extLst>
                <a:ext uri="{FF2B5EF4-FFF2-40B4-BE49-F238E27FC236}">
                  <a16:creationId xmlns:a16="http://schemas.microsoft.com/office/drawing/2014/main" xmlns="" id="{B6A35E71-2845-5243-AC6C-9D0C38A79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112"/>
              <a:ext cx="720" cy="480"/>
            </a:xfrm>
            <a:prstGeom prst="rightArrow">
              <a:avLst>
                <a:gd name="adj1" fmla="val 50000"/>
                <a:gd name="adj2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8" name="AutoShape 6">
              <a:extLst>
                <a:ext uri="{FF2B5EF4-FFF2-40B4-BE49-F238E27FC236}">
                  <a16:creationId xmlns:a16="http://schemas.microsoft.com/office/drawing/2014/main" xmlns="" id="{8D55597E-1610-0145-8EFC-B9D00A7AB6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>
              <a:off x="2976" y="2112"/>
              <a:ext cx="720" cy="480"/>
            </a:xfrm>
            <a:prstGeom prst="rightArrow">
              <a:avLst>
                <a:gd name="adj1" fmla="val 50000"/>
                <a:gd name="adj2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BF3B479D-0BF2-D240-969A-EE7AF9E1F46E}"/>
              </a:ext>
            </a:extLst>
          </p:cNvPr>
          <p:cNvSpPr/>
          <p:nvPr/>
        </p:nvSpPr>
        <p:spPr>
          <a:xfrm>
            <a:off x="0" y="-10316"/>
            <a:ext cx="2880360" cy="6858001"/>
          </a:xfrm>
          <a:prstGeom prst="rect">
            <a:avLst/>
          </a:prstGeom>
          <a:solidFill>
            <a:srgbClr val="112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66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61F785BA-2694-A140-B711-FB575E2078D0}"/>
              </a:ext>
            </a:extLst>
          </p:cNvPr>
          <p:cNvSpPr/>
          <p:nvPr/>
        </p:nvSpPr>
        <p:spPr>
          <a:xfrm>
            <a:off x="222232" y="1771555"/>
            <a:ext cx="94129" cy="234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519" dirty="0"/>
          </a:p>
        </p:txBody>
      </p:sp>
      <p:grpSp>
        <p:nvGrpSpPr>
          <p:cNvPr id="20" name="Agrupar 3">
            <a:extLst>
              <a:ext uri="{FF2B5EF4-FFF2-40B4-BE49-F238E27FC236}">
                <a16:creationId xmlns:a16="http://schemas.microsoft.com/office/drawing/2014/main" xmlns="" id="{ED6511C7-B2FB-2C4E-BC2C-D6D86899571D}"/>
              </a:ext>
            </a:extLst>
          </p:cNvPr>
          <p:cNvGrpSpPr/>
          <p:nvPr/>
        </p:nvGrpSpPr>
        <p:grpSpPr>
          <a:xfrm>
            <a:off x="1121506" y="773644"/>
            <a:ext cx="2779818" cy="108000"/>
            <a:chOff x="1086674" y="644107"/>
            <a:chExt cx="2779818" cy="108000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xmlns="" id="{49437D12-8CD6-FB41-9861-42E8EFBCF10A}"/>
                </a:ext>
              </a:extLst>
            </p:cNvPr>
            <p:cNvSpPr/>
            <p:nvPr/>
          </p:nvSpPr>
          <p:spPr>
            <a:xfrm>
              <a:off x="1086674" y="644107"/>
              <a:ext cx="1764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xmlns="" id="{57E6CC7A-0AD7-9E45-B6D5-B8C2B2E15EEB}"/>
                </a:ext>
              </a:extLst>
            </p:cNvPr>
            <p:cNvSpPr/>
            <p:nvPr/>
          </p:nvSpPr>
          <p:spPr>
            <a:xfrm>
              <a:off x="2858492" y="644107"/>
              <a:ext cx="1008000" cy="10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DA8F5D31-D59E-7244-8999-E689D55B7C3E}"/>
              </a:ext>
            </a:extLst>
          </p:cNvPr>
          <p:cNvSpPr/>
          <p:nvPr/>
        </p:nvSpPr>
        <p:spPr>
          <a:xfrm>
            <a:off x="938969" y="422974"/>
            <a:ext cx="301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_tradnl" sz="200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</a:rPr>
              <a:t>   Planificación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ea typeface="Times New Roman" panose="02020603050405020304" pitchFamily="18" charset="0"/>
              </a:rPr>
              <a:t>  pública</a:t>
            </a:r>
            <a:endParaRPr lang="es-AR" sz="1200" b="1" dirty="0">
              <a:solidFill>
                <a:schemeClr val="bg1"/>
              </a:solidFill>
              <a:latin typeface="Helvetica" pitchFamily="2" charset="0"/>
              <a:ea typeface="Times New Roman" panose="02020603050405020304" pitchFamily="18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41985C06-A1FD-4142-80B0-76719872EFB4}"/>
              </a:ext>
            </a:extLst>
          </p:cNvPr>
          <p:cNvSpPr/>
          <p:nvPr/>
        </p:nvSpPr>
        <p:spPr>
          <a:xfrm>
            <a:off x="305812" y="1256374"/>
            <a:ext cx="309151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Políticas públicas</a:t>
            </a:r>
          </a:p>
          <a:p>
            <a:pPr>
              <a:spcAft>
                <a:spcPts val="600"/>
              </a:spcAft>
            </a:pPr>
            <a:endParaRPr lang="es-E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8235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41A56BBD-B3BD-8A4F-898E-A75EB82DAA16}"/>
              </a:ext>
            </a:extLst>
          </p:cNvPr>
          <p:cNvSpPr txBox="1"/>
          <p:nvPr/>
        </p:nvSpPr>
        <p:spPr>
          <a:xfrm>
            <a:off x="6119675" y="2248259"/>
            <a:ext cx="2283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>
                <a:solidFill>
                  <a:srgbClr val="C00000"/>
                </a:solidFill>
              </a:rPr>
              <a:t>Incrementalismo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F92D79D-7647-AB46-BAB5-F97D3C7099BF}"/>
              </a:ext>
            </a:extLst>
          </p:cNvPr>
          <p:cNvGrpSpPr>
            <a:grpSpLocks/>
          </p:cNvGrpSpPr>
          <p:nvPr/>
        </p:nvGrpSpPr>
        <p:grpSpPr bwMode="auto">
          <a:xfrm>
            <a:off x="3360716" y="2798875"/>
            <a:ext cx="7801429" cy="1636889"/>
            <a:chOff x="49" y="1768"/>
            <a:chExt cx="5375" cy="1160"/>
          </a:xfrm>
          <a:solidFill>
            <a:srgbClr val="8E0505"/>
          </a:solidFill>
        </p:grpSpPr>
        <p:sp>
          <p:nvSpPr>
            <p:cNvPr id="20" name="Oval 10">
              <a:extLst>
                <a:ext uri="{FF2B5EF4-FFF2-40B4-BE49-F238E27FC236}">
                  <a16:creationId xmlns:a16="http://schemas.microsoft.com/office/drawing/2014/main" xmlns="" id="{761B6152-CE63-2044-8B23-5DBC244EA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" y="1768"/>
              <a:ext cx="5375" cy="1160"/>
            </a:xfrm>
            <a:prstGeom prst="ellipse">
              <a:avLst/>
            </a:prstGeom>
            <a:grpFill/>
            <a:ln w="5715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AR" altLang="es-AR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               Política</a:t>
              </a:r>
            </a:p>
          </p:txBody>
        </p:sp>
        <p:sp>
          <p:nvSpPr>
            <p:cNvPr id="21" name="Oval 9">
              <a:extLst>
                <a:ext uri="{FF2B5EF4-FFF2-40B4-BE49-F238E27FC236}">
                  <a16:creationId xmlns:a16="http://schemas.microsoft.com/office/drawing/2014/main" xmlns="" id="{F10BACC0-4DF2-5B40-AF16-DE854D82D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920"/>
              <a:ext cx="1584" cy="86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AR" altLang="es-AR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Análisis</a:t>
              </a:r>
            </a:p>
          </p:txBody>
        </p:sp>
      </p:grpSp>
      <p:sp>
        <p:nvSpPr>
          <p:cNvPr id="22" name="Rectangle 2">
            <a:extLst>
              <a:ext uri="{FF2B5EF4-FFF2-40B4-BE49-F238E27FC236}">
                <a16:creationId xmlns:a16="http://schemas.microsoft.com/office/drawing/2014/main" xmlns="" id="{2302D7D3-0734-4149-9170-17AD513E1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345" y="1082636"/>
            <a:ext cx="601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EAEAEA">
                <a:gamma/>
                <a:shade val="60000"/>
                <a:invGamma/>
                <a:alpha val="74998"/>
              </a:srgbClr>
            </a:prst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A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Dos corrientes en el análisis </a:t>
            </a:r>
          </a:p>
          <a:p>
            <a:pPr algn="ctr" eaLnBrk="1" hangingPunct="1"/>
            <a:r>
              <a:rPr lang="es-ES_tradnl" altLang="es-A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de Políticas Públicas </a:t>
            </a:r>
            <a:endParaRPr lang="es-ES_tradnl" altLang="es-AR" sz="20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3A05EAF-B9EB-5A48-A795-2B0CED773138}"/>
              </a:ext>
            </a:extLst>
          </p:cNvPr>
          <p:cNvSpPr/>
          <p:nvPr/>
        </p:nvSpPr>
        <p:spPr>
          <a:xfrm>
            <a:off x="0" y="-10316"/>
            <a:ext cx="2880360" cy="6858001"/>
          </a:xfrm>
          <a:prstGeom prst="rect">
            <a:avLst/>
          </a:prstGeom>
          <a:solidFill>
            <a:srgbClr val="112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66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569A6DB6-C9CB-1749-95C8-092BC57C29D0}"/>
              </a:ext>
            </a:extLst>
          </p:cNvPr>
          <p:cNvSpPr/>
          <p:nvPr/>
        </p:nvSpPr>
        <p:spPr>
          <a:xfrm>
            <a:off x="222232" y="1771555"/>
            <a:ext cx="94129" cy="234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519" dirty="0"/>
          </a:p>
        </p:txBody>
      </p:sp>
      <p:grpSp>
        <p:nvGrpSpPr>
          <p:cNvPr id="17" name="Agrupar 3">
            <a:extLst>
              <a:ext uri="{FF2B5EF4-FFF2-40B4-BE49-F238E27FC236}">
                <a16:creationId xmlns:a16="http://schemas.microsoft.com/office/drawing/2014/main" xmlns="" id="{2A89AE40-B28A-3E4F-A254-937E8CC31EF8}"/>
              </a:ext>
            </a:extLst>
          </p:cNvPr>
          <p:cNvGrpSpPr/>
          <p:nvPr/>
        </p:nvGrpSpPr>
        <p:grpSpPr>
          <a:xfrm>
            <a:off x="1121506" y="773644"/>
            <a:ext cx="2779818" cy="108000"/>
            <a:chOff x="1086674" y="644107"/>
            <a:chExt cx="2779818" cy="108000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xmlns="" id="{5C61F928-9C52-8C47-97DE-D9F2CCDFA987}"/>
                </a:ext>
              </a:extLst>
            </p:cNvPr>
            <p:cNvSpPr/>
            <p:nvPr/>
          </p:nvSpPr>
          <p:spPr>
            <a:xfrm>
              <a:off x="1086674" y="644107"/>
              <a:ext cx="1764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xmlns="" id="{3AC9B1B6-A438-0543-BFB1-9DF0E9EE2B57}"/>
                </a:ext>
              </a:extLst>
            </p:cNvPr>
            <p:cNvSpPr/>
            <p:nvPr/>
          </p:nvSpPr>
          <p:spPr>
            <a:xfrm>
              <a:off x="2858492" y="644107"/>
              <a:ext cx="1008000" cy="10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17A05B50-6263-2E43-90CE-93B983037519}"/>
              </a:ext>
            </a:extLst>
          </p:cNvPr>
          <p:cNvSpPr/>
          <p:nvPr/>
        </p:nvSpPr>
        <p:spPr>
          <a:xfrm>
            <a:off x="938969" y="422974"/>
            <a:ext cx="301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_tradnl" sz="200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</a:rPr>
              <a:t>   Planificación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ea typeface="Times New Roman" panose="02020603050405020304" pitchFamily="18" charset="0"/>
              </a:rPr>
              <a:t>  pública</a:t>
            </a:r>
            <a:endParaRPr lang="es-AR" sz="1200" b="1" dirty="0">
              <a:solidFill>
                <a:schemeClr val="bg1"/>
              </a:solidFill>
              <a:latin typeface="Helvetica" pitchFamily="2" charset="0"/>
              <a:ea typeface="Times New Roman" panose="02020603050405020304" pitchFamily="18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3E5AB3FF-0A25-7844-AD54-B06D086D33DA}"/>
              </a:ext>
            </a:extLst>
          </p:cNvPr>
          <p:cNvSpPr/>
          <p:nvPr/>
        </p:nvSpPr>
        <p:spPr>
          <a:xfrm>
            <a:off x="305812" y="1256374"/>
            <a:ext cx="309151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Políticas públicas</a:t>
            </a:r>
          </a:p>
          <a:p>
            <a:pPr>
              <a:spcAft>
                <a:spcPts val="600"/>
              </a:spcAft>
            </a:pPr>
            <a:endParaRPr lang="es-E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7681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9">
            <a:extLst>
              <a:ext uri="{FF2B5EF4-FFF2-40B4-BE49-F238E27FC236}">
                <a16:creationId xmlns:a16="http://schemas.microsoft.com/office/drawing/2014/main" xmlns="" id="{73A74773-9480-EE45-8108-EF9BC11A18E4}"/>
              </a:ext>
            </a:extLst>
          </p:cNvPr>
          <p:cNvGrpSpPr>
            <a:grpSpLocks/>
          </p:cNvGrpSpPr>
          <p:nvPr/>
        </p:nvGrpSpPr>
        <p:grpSpPr bwMode="auto">
          <a:xfrm>
            <a:off x="6247245" y="3241964"/>
            <a:ext cx="2514600" cy="762000"/>
            <a:chOff x="2112" y="2112"/>
            <a:chExt cx="1584" cy="480"/>
          </a:xfrm>
          <a:solidFill>
            <a:srgbClr val="800000"/>
          </a:solidFill>
        </p:grpSpPr>
        <p:sp>
          <p:nvSpPr>
            <p:cNvPr id="16" name="AutoShape 5">
              <a:extLst>
                <a:ext uri="{FF2B5EF4-FFF2-40B4-BE49-F238E27FC236}">
                  <a16:creationId xmlns:a16="http://schemas.microsoft.com/office/drawing/2014/main" xmlns="" id="{25704B6B-62A0-9E42-9BBD-7B6091359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112"/>
              <a:ext cx="720" cy="480"/>
            </a:xfrm>
            <a:prstGeom prst="rightArrow">
              <a:avLst>
                <a:gd name="adj1" fmla="val 50000"/>
                <a:gd name="adj2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7" name="AutoShape 6">
              <a:extLst>
                <a:ext uri="{FF2B5EF4-FFF2-40B4-BE49-F238E27FC236}">
                  <a16:creationId xmlns:a16="http://schemas.microsoft.com/office/drawing/2014/main" xmlns="" id="{BF5A4AE2-C28C-5A4B-8742-0EC6076F6B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>
              <a:off x="2976" y="2112"/>
              <a:ext cx="720" cy="480"/>
            </a:xfrm>
            <a:prstGeom prst="rightArrow">
              <a:avLst>
                <a:gd name="adj1" fmla="val 50000"/>
                <a:gd name="adj2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0CD23754-1A34-8B40-A039-FC4635CF8B16}"/>
              </a:ext>
            </a:extLst>
          </p:cNvPr>
          <p:cNvSpPr txBox="1"/>
          <p:nvPr/>
        </p:nvSpPr>
        <p:spPr>
          <a:xfrm>
            <a:off x="3664458" y="2546798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>
                <a:solidFill>
                  <a:srgbClr val="C00000"/>
                </a:solidFill>
              </a:rPr>
              <a:t>Racionalismo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94DC019B-33AC-D642-B08D-C5A610CFBFF8}"/>
              </a:ext>
            </a:extLst>
          </p:cNvPr>
          <p:cNvSpPr txBox="1"/>
          <p:nvPr/>
        </p:nvSpPr>
        <p:spPr>
          <a:xfrm>
            <a:off x="9258390" y="2548825"/>
            <a:ext cx="2283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>
                <a:solidFill>
                  <a:srgbClr val="C00000"/>
                </a:solidFill>
              </a:rPr>
              <a:t>Incrementalismo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E2AD9A04-1030-174E-9521-FDDF331ED8A1}"/>
              </a:ext>
            </a:extLst>
          </p:cNvPr>
          <p:cNvSpPr/>
          <p:nvPr/>
        </p:nvSpPr>
        <p:spPr>
          <a:xfrm>
            <a:off x="3439051" y="3241964"/>
            <a:ext cx="2064372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altLang="es-AR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Lasswell</a:t>
            </a:r>
            <a:endParaRPr lang="es-ES_tradnl" altLang="es-A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s-ES_tradnl" altLang="es-AR" dirty="0">
                <a:solidFill>
                  <a:srgbClr val="000000"/>
                </a:solidFill>
                <a:latin typeface="Calibri" panose="020F0502020204030204" pitchFamily="34" charset="0"/>
              </a:rPr>
              <a:t>(1951, 1956, 1970)</a:t>
            </a:r>
            <a:endParaRPr lang="es-ES_tradnl" altLang="es-A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7BF4C5AC-9A58-C049-9ABF-FAAC81BB5653}"/>
              </a:ext>
            </a:extLst>
          </p:cNvPr>
          <p:cNvSpPr/>
          <p:nvPr/>
        </p:nvSpPr>
        <p:spPr>
          <a:xfrm>
            <a:off x="9560678" y="3271456"/>
            <a:ext cx="1678934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altLang="es-AR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Lindblom</a:t>
            </a:r>
            <a:endParaRPr lang="es-ES_tradnl" altLang="es-AR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s-ES_tradnl" altLang="es-AR" dirty="0">
                <a:solidFill>
                  <a:srgbClr val="000000"/>
                </a:solidFill>
                <a:latin typeface="Calibri" panose="020F0502020204030204" pitchFamily="34" charset="0"/>
              </a:rPr>
              <a:t>(1971, 1980)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CED7110A-997C-364B-A1F6-99EA9A0FE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345" y="1082636"/>
            <a:ext cx="601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EAEAEA">
                <a:gamma/>
                <a:shade val="60000"/>
                <a:invGamma/>
                <a:alpha val="74998"/>
              </a:srgbClr>
            </a:prst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A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Dos corrientes en el análisis </a:t>
            </a:r>
          </a:p>
          <a:p>
            <a:pPr algn="ctr" eaLnBrk="1" hangingPunct="1"/>
            <a:r>
              <a:rPr lang="es-ES_tradnl" altLang="es-A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de Políticas Públicas </a:t>
            </a:r>
            <a:endParaRPr lang="es-ES_tradnl" altLang="es-AR" sz="20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AutoShape 6">
            <a:extLst>
              <a:ext uri="{FF2B5EF4-FFF2-40B4-BE49-F238E27FC236}">
                <a16:creationId xmlns:a16="http://schemas.microsoft.com/office/drawing/2014/main" xmlns="" id="{406659AA-714F-4649-A4FF-B3C61892F90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24851" y="4540623"/>
            <a:ext cx="838200" cy="533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7C0101"/>
          </a:solidFill>
          <a:ln>
            <a:solidFill>
              <a:srgbClr val="8E050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519">
              <a:solidFill>
                <a:schemeClr val="lt1"/>
              </a:solidFill>
            </a:endParaRPr>
          </a:p>
        </p:txBody>
      </p:sp>
      <p:sp>
        <p:nvSpPr>
          <p:cNvPr id="29" name="AutoShape 6">
            <a:extLst>
              <a:ext uri="{FF2B5EF4-FFF2-40B4-BE49-F238E27FC236}">
                <a16:creationId xmlns:a16="http://schemas.microsoft.com/office/drawing/2014/main" xmlns="" id="{8ECF4888-6296-8B46-8D1A-11DCF0CECA2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094078" y="4566789"/>
            <a:ext cx="838200" cy="533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7C0101"/>
          </a:solidFill>
          <a:ln>
            <a:solidFill>
              <a:srgbClr val="8E050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519">
              <a:solidFill>
                <a:schemeClr val="lt1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4F6B6F6D-F170-FD4C-B5AF-1F79EDA8E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051" y="5378823"/>
            <a:ext cx="2590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 b="1">
                <a:latin typeface="Calibri" charset="0"/>
                <a:cs typeface="Calibri" charset="0"/>
              </a:rPr>
              <a:t>Planificación Normativa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C1C4922D-EDB9-B747-A926-13415D6E7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0678" y="5404989"/>
            <a:ext cx="2590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 b="1">
                <a:latin typeface="Calibri" charset="0"/>
                <a:cs typeface="Calibri" charset="0"/>
              </a:rPr>
              <a:t>Planificación Mínima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FCDAEAAF-D418-5641-95D6-1C650D0D9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90" y="6054140"/>
            <a:ext cx="335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 b="1" dirty="0">
                <a:latin typeface="Calibri" charset="0"/>
                <a:cs typeface="Calibri" charset="0"/>
              </a:rPr>
              <a:t>Planificación Estratégica Situacional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72D410D9-1534-D347-8643-ED87FE1CBBE5}"/>
              </a:ext>
            </a:extLst>
          </p:cNvPr>
          <p:cNvSpPr/>
          <p:nvPr/>
        </p:nvSpPr>
        <p:spPr>
          <a:xfrm>
            <a:off x="0" y="-10316"/>
            <a:ext cx="2880360" cy="6858001"/>
          </a:xfrm>
          <a:prstGeom prst="rect">
            <a:avLst/>
          </a:prstGeom>
          <a:solidFill>
            <a:srgbClr val="112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66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621E7C9F-3395-C742-AEA9-1CF5EED89D57}"/>
              </a:ext>
            </a:extLst>
          </p:cNvPr>
          <p:cNvSpPr/>
          <p:nvPr/>
        </p:nvSpPr>
        <p:spPr>
          <a:xfrm>
            <a:off x="222232" y="1771555"/>
            <a:ext cx="94129" cy="234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519" dirty="0"/>
          </a:p>
        </p:txBody>
      </p:sp>
      <p:grpSp>
        <p:nvGrpSpPr>
          <p:cNvPr id="34" name="Agrupar 3">
            <a:extLst>
              <a:ext uri="{FF2B5EF4-FFF2-40B4-BE49-F238E27FC236}">
                <a16:creationId xmlns:a16="http://schemas.microsoft.com/office/drawing/2014/main" xmlns="" id="{53040897-9CC4-2E4B-95BB-B5A7A8BD4107}"/>
              </a:ext>
            </a:extLst>
          </p:cNvPr>
          <p:cNvGrpSpPr/>
          <p:nvPr/>
        </p:nvGrpSpPr>
        <p:grpSpPr>
          <a:xfrm>
            <a:off x="1121506" y="773644"/>
            <a:ext cx="2779818" cy="108000"/>
            <a:chOff x="1086674" y="644107"/>
            <a:chExt cx="2779818" cy="108000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xmlns="" id="{4C4D6984-9CB4-0A4F-848A-3ABD7E85CF48}"/>
                </a:ext>
              </a:extLst>
            </p:cNvPr>
            <p:cNvSpPr/>
            <p:nvPr/>
          </p:nvSpPr>
          <p:spPr>
            <a:xfrm>
              <a:off x="1086674" y="644107"/>
              <a:ext cx="1764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xmlns="" id="{5DEF9EB3-2AF9-5548-8160-6B40A19182DE}"/>
                </a:ext>
              </a:extLst>
            </p:cNvPr>
            <p:cNvSpPr/>
            <p:nvPr/>
          </p:nvSpPr>
          <p:spPr>
            <a:xfrm>
              <a:off x="2858492" y="644107"/>
              <a:ext cx="1008000" cy="10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FE126338-C92C-BD49-9B2A-AF65CFC75237}"/>
              </a:ext>
            </a:extLst>
          </p:cNvPr>
          <p:cNvSpPr/>
          <p:nvPr/>
        </p:nvSpPr>
        <p:spPr>
          <a:xfrm>
            <a:off x="938969" y="422974"/>
            <a:ext cx="301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_tradnl" sz="200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</a:rPr>
              <a:t>   Planificación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ea typeface="Times New Roman" panose="02020603050405020304" pitchFamily="18" charset="0"/>
              </a:rPr>
              <a:t>  pública</a:t>
            </a:r>
            <a:endParaRPr lang="es-AR" sz="1200" b="1" dirty="0">
              <a:solidFill>
                <a:schemeClr val="bg1"/>
              </a:solidFill>
              <a:latin typeface="Helvetica" pitchFamily="2" charset="0"/>
              <a:ea typeface="Times New Roman" panose="02020603050405020304" pitchFamily="18" charset="0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8A0B868E-CF33-C542-B8CE-29FA869CAF37}"/>
              </a:ext>
            </a:extLst>
          </p:cNvPr>
          <p:cNvSpPr/>
          <p:nvPr/>
        </p:nvSpPr>
        <p:spPr>
          <a:xfrm>
            <a:off x="305812" y="1256374"/>
            <a:ext cx="309151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Políticas públicas</a:t>
            </a:r>
          </a:p>
          <a:p>
            <a:pPr>
              <a:spcAft>
                <a:spcPts val="600"/>
              </a:spcAft>
            </a:pPr>
            <a:endParaRPr lang="es-E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478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8B010E27-5EB1-0543-989D-29309DE14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8178" y="3543300"/>
            <a:ext cx="93757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CC3300"/>
              </a:buClr>
              <a:buSzPct val="120000"/>
              <a:buFont typeface="Wingdings" charset="0"/>
              <a:buNone/>
            </a:pPr>
            <a:r>
              <a:rPr lang="es-ES" sz="1400" b="1" dirty="0">
                <a:solidFill>
                  <a:srgbClr val="800000"/>
                </a:solidFill>
                <a:latin typeface="Calibri" charset="0"/>
                <a:cs typeface="Calibri" charset="0"/>
              </a:rPr>
              <a:t>El</a:t>
            </a:r>
            <a:r>
              <a:rPr lang="es-ES" sz="1400" b="1" dirty="0">
                <a:solidFill>
                  <a:srgbClr val="CC3300"/>
                </a:solidFill>
                <a:latin typeface="Calibri" charset="0"/>
                <a:cs typeface="Calibri" charset="0"/>
              </a:rPr>
              <a:t> </a:t>
            </a:r>
            <a:r>
              <a:rPr lang="es-ES" sz="1400" b="1" dirty="0">
                <a:solidFill>
                  <a:srgbClr val="800000"/>
                </a:solidFill>
                <a:latin typeface="Calibri" charset="0"/>
                <a:cs typeface="Calibri" charset="0"/>
              </a:rPr>
              <a:t>estudio de la realidad en la que se va a intervenir</a:t>
            </a:r>
          </a:p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CC3300"/>
              </a:buClr>
              <a:buSzPct val="120000"/>
              <a:buFont typeface="Arial" charset="0"/>
              <a:buChar char="•"/>
            </a:pPr>
            <a:r>
              <a:rPr lang="es-ES_tradnl" sz="1400" b="1" dirty="0">
                <a:latin typeface="Calibri" charset="0"/>
                <a:cs typeface="Calibri" charset="0"/>
              </a:rPr>
              <a:t>Análisis Situacional vs. Diagnóstico</a:t>
            </a:r>
          </a:p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CC3300"/>
              </a:buClr>
              <a:buSzPct val="120000"/>
              <a:buFont typeface="Arial" charset="0"/>
              <a:buChar char="•"/>
            </a:pPr>
            <a:r>
              <a:rPr lang="es-ES_tradnl" sz="1400" b="1" dirty="0">
                <a:latin typeface="Calibri" charset="0"/>
                <a:cs typeface="Calibri" charset="0"/>
              </a:rPr>
              <a:t>Planificador / Planificado</a:t>
            </a:r>
          </a:p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CC3300"/>
              </a:buClr>
              <a:buSzPct val="120000"/>
              <a:buFont typeface="Arial" charset="0"/>
              <a:buChar char="•"/>
            </a:pPr>
            <a:r>
              <a:rPr lang="es-ES_tradnl" sz="1400" b="1" dirty="0">
                <a:latin typeface="Calibri" charset="0"/>
                <a:cs typeface="Calibri" charset="0"/>
              </a:rPr>
              <a:t>La incertidumbre</a:t>
            </a:r>
          </a:p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CC3300"/>
              </a:buClr>
              <a:buSzPct val="120000"/>
              <a:buFont typeface="Arial" charset="0"/>
              <a:buChar char="•"/>
            </a:pPr>
            <a:r>
              <a:rPr lang="es-ES_tradnl" sz="1400" b="1" dirty="0">
                <a:latin typeface="Calibri" charset="0"/>
                <a:cs typeface="Calibri" charset="0"/>
              </a:rPr>
              <a:t>Acción creativa</a:t>
            </a:r>
          </a:p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CC3300"/>
              </a:buClr>
              <a:buSzPct val="120000"/>
              <a:buFont typeface="Arial" charset="0"/>
              <a:buChar char="•"/>
            </a:pPr>
            <a:r>
              <a:rPr lang="es-ES_tradnl" sz="1400" b="1" dirty="0">
                <a:latin typeface="Calibri" charset="0"/>
                <a:cs typeface="Calibri" charset="0"/>
              </a:rPr>
              <a:t>Verdad y verosimilitud</a:t>
            </a:r>
          </a:p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CC3300"/>
              </a:buClr>
              <a:buSzPct val="120000"/>
              <a:buFont typeface="Wingdings" charset="0"/>
              <a:buChar char="Ü"/>
            </a:pPr>
            <a:endParaRPr lang="es-ES_tradnl" sz="1400" b="1" dirty="0">
              <a:latin typeface="Calibri" charset="0"/>
              <a:cs typeface="Calibri" charset="0"/>
            </a:endParaRPr>
          </a:p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CC3300"/>
              </a:buClr>
              <a:buSzPct val="120000"/>
              <a:buFont typeface="Wingdings" charset="0"/>
              <a:buChar char="Ü"/>
            </a:pPr>
            <a:endParaRPr lang="es-ES_tradnl" sz="1400" b="1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33" name="Group 5">
            <a:extLst>
              <a:ext uri="{FF2B5EF4-FFF2-40B4-BE49-F238E27FC236}">
                <a16:creationId xmlns:a16="http://schemas.microsoft.com/office/drawing/2014/main" xmlns="" id="{47D43173-851C-764A-8524-05585F484699}"/>
              </a:ext>
            </a:extLst>
          </p:cNvPr>
          <p:cNvGrpSpPr>
            <a:grpSpLocks/>
          </p:cNvGrpSpPr>
          <p:nvPr/>
        </p:nvGrpSpPr>
        <p:grpSpPr bwMode="auto">
          <a:xfrm>
            <a:off x="4272578" y="1968500"/>
            <a:ext cx="6858000" cy="1079500"/>
            <a:chOff x="384" y="1920"/>
            <a:chExt cx="5040" cy="864"/>
          </a:xfrm>
        </p:grpSpPr>
        <p:sp>
          <p:nvSpPr>
            <p:cNvPr id="34" name="Oval 6">
              <a:extLst>
                <a:ext uri="{FF2B5EF4-FFF2-40B4-BE49-F238E27FC236}">
                  <a16:creationId xmlns:a16="http://schemas.microsoft.com/office/drawing/2014/main" xmlns="" id="{AC24D5CD-BF6C-604D-A846-93ABFD3D8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920"/>
              <a:ext cx="1584" cy="86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5A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AR" sz="1600" b="1">
                  <a:latin typeface="Calibri" charset="0"/>
                  <a:cs typeface="Calibri" charset="0"/>
                </a:rPr>
                <a:t>Planificación </a:t>
              </a:r>
            </a:p>
            <a:p>
              <a:pPr algn="ctr" eaLnBrk="0" hangingPunct="0"/>
              <a:r>
                <a:rPr lang="es-AR" sz="1600" b="1">
                  <a:latin typeface="Calibri" charset="0"/>
                  <a:cs typeface="Calibri" charset="0"/>
                </a:rPr>
                <a:t>Estratégica</a:t>
              </a:r>
            </a:p>
          </p:txBody>
        </p:sp>
        <p:sp>
          <p:nvSpPr>
            <p:cNvPr id="35" name="Oval 7">
              <a:extLst>
                <a:ext uri="{FF2B5EF4-FFF2-40B4-BE49-F238E27FC236}">
                  <a16:creationId xmlns:a16="http://schemas.microsoft.com/office/drawing/2014/main" xmlns="" id="{A92A2BC3-52C6-824B-81F7-0717EC0DC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920"/>
              <a:ext cx="1584" cy="86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5A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AR" sz="1600" b="1" dirty="0">
                  <a:latin typeface="Calibri" charset="0"/>
                  <a:cs typeface="Calibri" charset="0"/>
                </a:rPr>
                <a:t>Planificación </a:t>
              </a:r>
            </a:p>
            <a:p>
              <a:pPr algn="ctr" eaLnBrk="0" hangingPunct="0"/>
              <a:r>
                <a:rPr lang="es-AR" sz="1600" b="1" dirty="0">
                  <a:latin typeface="Calibri" charset="0"/>
                  <a:cs typeface="Calibri" charset="0"/>
                </a:rPr>
                <a:t>Normativa</a:t>
              </a:r>
            </a:p>
          </p:txBody>
        </p:sp>
      </p:grpSp>
      <p:grpSp>
        <p:nvGrpSpPr>
          <p:cNvPr id="36" name="Group 8">
            <a:extLst>
              <a:ext uri="{FF2B5EF4-FFF2-40B4-BE49-F238E27FC236}">
                <a16:creationId xmlns:a16="http://schemas.microsoft.com/office/drawing/2014/main" xmlns="" id="{76D18483-52C6-A147-8CEA-CA630C991143}"/>
              </a:ext>
            </a:extLst>
          </p:cNvPr>
          <p:cNvGrpSpPr>
            <a:grpSpLocks/>
          </p:cNvGrpSpPr>
          <p:nvPr/>
        </p:nvGrpSpPr>
        <p:grpSpPr bwMode="auto">
          <a:xfrm>
            <a:off x="6558578" y="2184400"/>
            <a:ext cx="2266950" cy="558800"/>
            <a:chOff x="2112" y="2112"/>
            <a:chExt cx="1584" cy="480"/>
          </a:xfrm>
          <a:solidFill>
            <a:srgbClr val="800000"/>
          </a:solidFill>
        </p:grpSpPr>
        <p:sp>
          <p:nvSpPr>
            <p:cNvPr id="37" name="AutoShape 9">
              <a:extLst>
                <a:ext uri="{FF2B5EF4-FFF2-40B4-BE49-F238E27FC236}">
                  <a16:creationId xmlns:a16="http://schemas.microsoft.com/office/drawing/2014/main" xmlns="" id="{18F89E27-376E-7A4E-8F77-D590F8AE4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112"/>
              <a:ext cx="720" cy="480"/>
            </a:xfrm>
            <a:prstGeom prst="rightArrow">
              <a:avLst>
                <a:gd name="adj1" fmla="val 50000"/>
                <a:gd name="adj2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>
                <a:latin typeface="Verdana" pitchFamily="-65" charset="0"/>
                <a:ea typeface="+mn-ea"/>
                <a:cs typeface="+mn-cs"/>
              </a:endParaRPr>
            </a:p>
          </p:txBody>
        </p:sp>
        <p:sp>
          <p:nvSpPr>
            <p:cNvPr id="38" name="AutoShape 10">
              <a:extLst>
                <a:ext uri="{FF2B5EF4-FFF2-40B4-BE49-F238E27FC236}">
                  <a16:creationId xmlns:a16="http://schemas.microsoft.com/office/drawing/2014/main" xmlns="" id="{D6323089-158F-6F42-BBA0-C9CDFC0132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>
              <a:off x="2976" y="2112"/>
              <a:ext cx="720" cy="480"/>
            </a:xfrm>
            <a:prstGeom prst="rightArrow">
              <a:avLst>
                <a:gd name="adj1" fmla="val 50000"/>
                <a:gd name="adj2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s-ES_tradnl">
                <a:latin typeface="Verdana" pitchFamily="-65" charset="0"/>
                <a:ea typeface="+mn-ea"/>
                <a:cs typeface="+mn-cs"/>
              </a:endParaRPr>
            </a:p>
          </p:txBody>
        </p:sp>
      </p:grpSp>
      <p:sp>
        <p:nvSpPr>
          <p:cNvPr id="39" name="Rectangle 4">
            <a:extLst>
              <a:ext uri="{FF2B5EF4-FFF2-40B4-BE49-F238E27FC236}">
                <a16:creationId xmlns:a16="http://schemas.microsoft.com/office/drawing/2014/main" xmlns="" id="{27F38946-DA95-234E-B337-76A4A95D5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778" y="3810000"/>
            <a:ext cx="56880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600"/>
              </a:spcAft>
              <a:buClr>
                <a:srgbClr val="CC3300"/>
              </a:buClr>
              <a:buSzPct val="120000"/>
              <a:buFont typeface="Wingdings" charset="0"/>
              <a:buNone/>
            </a:pPr>
            <a:r>
              <a:rPr lang="es-ES" sz="1600" b="1">
                <a:solidFill>
                  <a:srgbClr val="800000"/>
                </a:solidFill>
                <a:latin typeface="Calibri" charset="0"/>
                <a:cs typeface="Calibri" charset="0"/>
              </a:rPr>
              <a:t>La planificación de la acción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rgbClr val="CC3300"/>
              </a:buClr>
              <a:buSzPct val="120000"/>
              <a:buFont typeface="Arial" charset="0"/>
              <a:buChar char="•"/>
            </a:pPr>
            <a:r>
              <a:rPr lang="es-ES_tradnl" sz="1600" b="1">
                <a:solidFill>
                  <a:srgbClr val="000000"/>
                </a:solidFill>
                <a:latin typeface="Calibri" charset="0"/>
                <a:cs typeface="Calibri" charset="0"/>
              </a:rPr>
              <a:t>Diagnóstico e intervención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rgbClr val="CC3300"/>
              </a:buClr>
              <a:buSzPct val="120000"/>
              <a:buFont typeface="Arial" charset="0"/>
              <a:buChar char="•"/>
            </a:pPr>
            <a:r>
              <a:rPr lang="es-ES_tradnl" sz="1600" b="1">
                <a:solidFill>
                  <a:srgbClr val="000000"/>
                </a:solidFill>
                <a:latin typeface="Calibri" charset="0"/>
                <a:cs typeface="Calibri" charset="0"/>
              </a:rPr>
              <a:t>La viabilidad del deber ser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rgbClr val="CC3300"/>
              </a:buClr>
              <a:buSzPct val="120000"/>
              <a:buFont typeface="Arial" charset="0"/>
              <a:buChar char="•"/>
            </a:pPr>
            <a:r>
              <a:rPr lang="es-ES_tradnl" sz="1600" b="1">
                <a:solidFill>
                  <a:srgbClr val="000000"/>
                </a:solidFill>
                <a:latin typeface="Calibri" charset="0"/>
                <a:cs typeface="Calibri" charset="0"/>
              </a:rPr>
              <a:t>Política de alianzas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rgbClr val="CC3300"/>
              </a:buClr>
              <a:buSzPct val="120000"/>
              <a:buFont typeface="Arial" charset="0"/>
              <a:buChar char="•"/>
            </a:pPr>
            <a:r>
              <a:rPr lang="es-ES_tradnl" sz="1600" b="1">
                <a:solidFill>
                  <a:srgbClr val="000000"/>
                </a:solidFill>
                <a:latin typeface="Calibri" charset="0"/>
                <a:cs typeface="Calibri" charset="0"/>
              </a:rPr>
              <a:t>Planes alternativos y Planes de contingencias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rgbClr val="CC3300"/>
              </a:buClr>
              <a:buSzPct val="120000"/>
              <a:buFont typeface="Arial" charset="0"/>
              <a:buChar char="•"/>
            </a:pPr>
            <a:r>
              <a:rPr lang="es-ES_tradnl" sz="1600" b="1">
                <a:solidFill>
                  <a:srgbClr val="000000"/>
                </a:solidFill>
                <a:latin typeface="Calibri" charset="0"/>
                <a:cs typeface="Calibri" charset="0"/>
              </a:rPr>
              <a:t>Camino zigzagueantes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78677A76-12FD-BC4F-9825-C5C8FCB24973}"/>
              </a:ext>
            </a:extLst>
          </p:cNvPr>
          <p:cNvSpPr/>
          <p:nvPr/>
        </p:nvSpPr>
        <p:spPr>
          <a:xfrm>
            <a:off x="3510578" y="5562600"/>
            <a:ext cx="3886200" cy="228600"/>
          </a:xfrm>
          <a:prstGeom prst="rect">
            <a:avLst/>
          </a:prstGeom>
          <a:solidFill>
            <a:schemeClr val="tx1">
              <a:lumMod val="65000"/>
              <a:lumOff val="3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185D868E-D282-464B-B1D1-D5AFB5C8978F}"/>
              </a:ext>
            </a:extLst>
          </p:cNvPr>
          <p:cNvSpPr/>
          <p:nvPr/>
        </p:nvSpPr>
        <p:spPr>
          <a:xfrm>
            <a:off x="7853978" y="3505200"/>
            <a:ext cx="3886200" cy="228600"/>
          </a:xfrm>
          <a:prstGeom prst="rect">
            <a:avLst/>
          </a:prstGeom>
          <a:solidFill>
            <a:srgbClr val="595959">
              <a:alpha val="1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80332DDA-6523-5049-8C3B-4BCA111B866D}"/>
              </a:ext>
            </a:extLst>
          </p:cNvPr>
          <p:cNvSpPr/>
          <p:nvPr/>
        </p:nvSpPr>
        <p:spPr>
          <a:xfrm>
            <a:off x="0" y="-10316"/>
            <a:ext cx="2880360" cy="6858001"/>
          </a:xfrm>
          <a:prstGeom prst="rect">
            <a:avLst/>
          </a:prstGeom>
          <a:solidFill>
            <a:srgbClr val="112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66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B8E7DDD6-853B-DC4D-B453-E186B1E09267}"/>
              </a:ext>
            </a:extLst>
          </p:cNvPr>
          <p:cNvSpPr/>
          <p:nvPr/>
        </p:nvSpPr>
        <p:spPr>
          <a:xfrm>
            <a:off x="139107" y="1771555"/>
            <a:ext cx="94129" cy="234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519" dirty="0"/>
          </a:p>
        </p:txBody>
      </p:sp>
      <p:grpSp>
        <p:nvGrpSpPr>
          <p:cNvPr id="21" name="Agrupar 3">
            <a:extLst>
              <a:ext uri="{FF2B5EF4-FFF2-40B4-BE49-F238E27FC236}">
                <a16:creationId xmlns:a16="http://schemas.microsoft.com/office/drawing/2014/main" xmlns="" id="{863EE549-4BB4-FA48-A0B1-2952119B33A2}"/>
              </a:ext>
            </a:extLst>
          </p:cNvPr>
          <p:cNvGrpSpPr/>
          <p:nvPr/>
        </p:nvGrpSpPr>
        <p:grpSpPr>
          <a:xfrm>
            <a:off x="1121506" y="773644"/>
            <a:ext cx="2779818" cy="108000"/>
            <a:chOff x="1086674" y="644107"/>
            <a:chExt cx="2779818" cy="108000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xmlns="" id="{C85A5E8B-2B59-664C-9504-9747EFCFE7EA}"/>
                </a:ext>
              </a:extLst>
            </p:cNvPr>
            <p:cNvSpPr/>
            <p:nvPr/>
          </p:nvSpPr>
          <p:spPr>
            <a:xfrm>
              <a:off x="1086674" y="644107"/>
              <a:ext cx="1764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xmlns="" id="{8B6200E8-B97D-0A4B-B9DC-8220DF163EED}"/>
                </a:ext>
              </a:extLst>
            </p:cNvPr>
            <p:cNvSpPr/>
            <p:nvPr/>
          </p:nvSpPr>
          <p:spPr>
            <a:xfrm>
              <a:off x="2858492" y="644107"/>
              <a:ext cx="1008000" cy="10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3FDB3237-DC47-2443-B1BA-FE4E3CD0494D}"/>
              </a:ext>
            </a:extLst>
          </p:cNvPr>
          <p:cNvSpPr/>
          <p:nvPr/>
        </p:nvSpPr>
        <p:spPr>
          <a:xfrm>
            <a:off x="938969" y="422974"/>
            <a:ext cx="301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_tradnl" sz="200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</a:rPr>
              <a:t>   Planificación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ea typeface="Times New Roman" panose="02020603050405020304" pitchFamily="18" charset="0"/>
              </a:rPr>
              <a:t>  pública</a:t>
            </a:r>
            <a:endParaRPr lang="es-AR" sz="1200" b="1" dirty="0">
              <a:solidFill>
                <a:schemeClr val="bg1"/>
              </a:solidFill>
              <a:latin typeface="Helvetica" pitchFamily="2" charset="0"/>
              <a:ea typeface="Times New Roman" panose="02020603050405020304" pitchFamily="18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6158BF1E-9D79-AB40-898B-3AB74D8FBEF2}"/>
              </a:ext>
            </a:extLst>
          </p:cNvPr>
          <p:cNvSpPr/>
          <p:nvPr/>
        </p:nvSpPr>
        <p:spPr>
          <a:xfrm>
            <a:off x="222687" y="1256374"/>
            <a:ext cx="3091512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Políticas públicas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Modelos de Planificación</a:t>
            </a:r>
          </a:p>
          <a:p>
            <a:pPr>
              <a:spcAft>
                <a:spcPts val="600"/>
              </a:spcAft>
            </a:pPr>
            <a:endParaRPr lang="es-E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686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utoUpdateAnimBg="0"/>
      <p:bldP spid="39" grpId="0" build="p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nálisis situacional">
            <a:extLst>
              <a:ext uri="{FF2B5EF4-FFF2-40B4-BE49-F238E27FC236}">
                <a16:creationId xmlns:a16="http://schemas.microsoft.com/office/drawing/2014/main" xmlns="" id="{E4262637-9B7C-8647-912A-DD4A5B91EBBF}"/>
              </a:ext>
            </a:extLst>
          </p:cNvPr>
          <p:cNvSpPr txBox="1"/>
          <p:nvPr/>
        </p:nvSpPr>
        <p:spPr>
          <a:xfrm>
            <a:off x="4086296" y="2010571"/>
            <a:ext cx="1582164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rPr sz="1547"/>
              <a:t>Análisis situacional</a:t>
            </a:r>
          </a:p>
        </p:txBody>
      </p:sp>
      <p:sp>
        <p:nvSpPr>
          <p:cNvPr id="23" name="Prognosis">
            <a:extLst>
              <a:ext uri="{FF2B5EF4-FFF2-40B4-BE49-F238E27FC236}">
                <a16:creationId xmlns:a16="http://schemas.microsoft.com/office/drawing/2014/main" xmlns="" id="{148858EF-1AE9-374E-AA45-F6CE068E3B05}"/>
              </a:ext>
            </a:extLst>
          </p:cNvPr>
          <p:cNvSpPr txBox="1"/>
          <p:nvPr/>
        </p:nvSpPr>
        <p:spPr>
          <a:xfrm>
            <a:off x="9161222" y="2010571"/>
            <a:ext cx="844783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rPr sz="1547"/>
              <a:t>Prognosis</a:t>
            </a:r>
          </a:p>
        </p:txBody>
      </p:sp>
      <p:sp>
        <p:nvSpPr>
          <p:cNvPr id="24" name="Situación       futura">
            <a:extLst>
              <a:ext uri="{FF2B5EF4-FFF2-40B4-BE49-F238E27FC236}">
                <a16:creationId xmlns:a16="http://schemas.microsoft.com/office/drawing/2014/main" xmlns="" id="{1A690934-601D-FC4E-913F-45DC263B550A}"/>
              </a:ext>
            </a:extLst>
          </p:cNvPr>
          <p:cNvSpPr/>
          <p:nvPr/>
        </p:nvSpPr>
        <p:spPr>
          <a:xfrm>
            <a:off x="8905566" y="2379500"/>
            <a:ext cx="1343152" cy="758745"/>
          </a:xfrm>
          <a:prstGeom prst="ellipse">
            <a:avLst/>
          </a:prstGeom>
          <a:solidFill>
            <a:srgbClr val="B01914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algn="ctr"/>
            <a:r>
              <a:rPr sz="1547" dirty="0" err="1"/>
              <a:t>Situación</a:t>
            </a:r>
            <a:r>
              <a:rPr sz="1547" dirty="0"/>
              <a:t>       </a:t>
            </a:r>
            <a:r>
              <a:rPr sz="1547" dirty="0" err="1"/>
              <a:t>futura</a:t>
            </a:r>
            <a:endParaRPr sz="1547" dirty="0"/>
          </a:p>
        </p:txBody>
      </p:sp>
      <p:sp>
        <p:nvSpPr>
          <p:cNvPr id="25" name="Línea">
            <a:extLst>
              <a:ext uri="{FF2B5EF4-FFF2-40B4-BE49-F238E27FC236}">
                <a16:creationId xmlns:a16="http://schemas.microsoft.com/office/drawing/2014/main" xmlns="" id="{BEF7E95E-E261-EE46-86B5-8479E0F86588}"/>
              </a:ext>
            </a:extLst>
          </p:cNvPr>
          <p:cNvSpPr/>
          <p:nvPr/>
        </p:nvSpPr>
        <p:spPr>
          <a:xfrm>
            <a:off x="5504181" y="2758872"/>
            <a:ext cx="3391969" cy="1"/>
          </a:xfrm>
          <a:prstGeom prst="line">
            <a:avLst/>
          </a:prstGeom>
          <a:ln w="63500">
            <a:solidFill>
              <a:srgbClr val="B71A24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26" name="Situación deseada">
            <a:extLst>
              <a:ext uri="{FF2B5EF4-FFF2-40B4-BE49-F238E27FC236}">
                <a16:creationId xmlns:a16="http://schemas.microsoft.com/office/drawing/2014/main" xmlns="" id="{EF3A7DEB-86B3-3646-A1F9-D15DF3CD719E}"/>
              </a:ext>
            </a:extLst>
          </p:cNvPr>
          <p:cNvSpPr/>
          <p:nvPr/>
        </p:nvSpPr>
        <p:spPr>
          <a:xfrm>
            <a:off x="8908845" y="5155669"/>
            <a:ext cx="1336594" cy="7590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algn="ctr"/>
            <a:r>
              <a:rPr sz="1547" dirty="0" err="1"/>
              <a:t>Situación</a:t>
            </a:r>
            <a:r>
              <a:rPr sz="1547" dirty="0"/>
              <a:t> </a:t>
            </a:r>
            <a:r>
              <a:rPr sz="1547" dirty="0" err="1"/>
              <a:t>deseada</a:t>
            </a:r>
            <a:endParaRPr sz="1547" dirty="0"/>
          </a:p>
        </p:txBody>
      </p:sp>
      <p:sp>
        <p:nvSpPr>
          <p:cNvPr id="27" name="Imagen objetivo">
            <a:extLst>
              <a:ext uri="{FF2B5EF4-FFF2-40B4-BE49-F238E27FC236}">
                <a16:creationId xmlns:a16="http://schemas.microsoft.com/office/drawing/2014/main" xmlns="" id="{3BFA4051-250D-1B49-A678-3E73A1A00493}"/>
              </a:ext>
            </a:extLst>
          </p:cNvPr>
          <p:cNvSpPr txBox="1"/>
          <p:nvPr/>
        </p:nvSpPr>
        <p:spPr>
          <a:xfrm>
            <a:off x="8898293" y="4769844"/>
            <a:ext cx="1372363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rPr sz="1547"/>
              <a:t>Imagen objetivo</a:t>
            </a:r>
          </a:p>
        </p:txBody>
      </p:sp>
      <p:sp>
        <p:nvSpPr>
          <p:cNvPr id="28" name="Línea">
            <a:extLst>
              <a:ext uri="{FF2B5EF4-FFF2-40B4-BE49-F238E27FC236}">
                <a16:creationId xmlns:a16="http://schemas.microsoft.com/office/drawing/2014/main" xmlns="" id="{228DD3F4-E0BF-0246-BF1A-2F29160514AE}"/>
              </a:ext>
            </a:extLst>
          </p:cNvPr>
          <p:cNvSpPr/>
          <p:nvPr/>
        </p:nvSpPr>
        <p:spPr>
          <a:xfrm>
            <a:off x="5043785" y="2882199"/>
            <a:ext cx="3896033" cy="2507891"/>
          </a:xfrm>
          <a:prstGeom prst="line">
            <a:avLst/>
          </a:prstGeom>
          <a:ln w="63500">
            <a:solidFill>
              <a:schemeClr val="accent2">
                <a:lumOff val="-11040"/>
              </a:schemeClr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pic>
        <p:nvPicPr>
          <p:cNvPr id="29" name="Imagen" descr="Imagen">
            <a:extLst>
              <a:ext uri="{FF2B5EF4-FFF2-40B4-BE49-F238E27FC236}">
                <a16:creationId xmlns:a16="http://schemas.microsoft.com/office/drawing/2014/main" xmlns="" id="{9863FEA0-44E7-4D42-97FA-79FC224C6121}"/>
              </a:ext>
            </a:extLst>
          </p:cNvPr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17871" y="2783770"/>
            <a:ext cx="251667" cy="2852331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Trayectoria">
            <a:extLst>
              <a:ext uri="{FF2B5EF4-FFF2-40B4-BE49-F238E27FC236}">
                <a16:creationId xmlns:a16="http://schemas.microsoft.com/office/drawing/2014/main" xmlns="" id="{5BA093B9-876C-D949-9B6C-4869048B46FB}"/>
              </a:ext>
            </a:extLst>
          </p:cNvPr>
          <p:cNvSpPr txBox="1"/>
          <p:nvPr/>
        </p:nvSpPr>
        <p:spPr>
          <a:xfrm>
            <a:off x="5877621" y="4161985"/>
            <a:ext cx="958276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rPr sz="1547"/>
              <a:t>Trayectoria</a:t>
            </a:r>
          </a:p>
        </p:txBody>
      </p:sp>
      <p:sp>
        <p:nvSpPr>
          <p:cNvPr id="31" name="Estrategia">
            <a:extLst>
              <a:ext uri="{FF2B5EF4-FFF2-40B4-BE49-F238E27FC236}">
                <a16:creationId xmlns:a16="http://schemas.microsoft.com/office/drawing/2014/main" xmlns="" id="{FFDB9DA9-5D04-A24E-8D70-08F1D76E877C}"/>
              </a:ext>
            </a:extLst>
          </p:cNvPr>
          <p:cNvSpPr txBox="1"/>
          <p:nvPr/>
        </p:nvSpPr>
        <p:spPr>
          <a:xfrm>
            <a:off x="10712977" y="4126266"/>
            <a:ext cx="861775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rPr sz="1547"/>
              <a:t>Estrategia</a:t>
            </a:r>
          </a:p>
        </p:txBody>
      </p:sp>
      <p:grpSp>
        <p:nvGrpSpPr>
          <p:cNvPr id="42" name="Grupo">
            <a:extLst>
              <a:ext uri="{FF2B5EF4-FFF2-40B4-BE49-F238E27FC236}">
                <a16:creationId xmlns:a16="http://schemas.microsoft.com/office/drawing/2014/main" xmlns="" id="{9CD1FC67-6138-B44F-B9B1-4A5FB7476498}"/>
              </a:ext>
            </a:extLst>
          </p:cNvPr>
          <p:cNvGrpSpPr/>
          <p:nvPr/>
        </p:nvGrpSpPr>
        <p:grpSpPr>
          <a:xfrm>
            <a:off x="5231704" y="3097212"/>
            <a:ext cx="3444505" cy="2296886"/>
            <a:chOff x="0" y="0"/>
            <a:chExt cx="4898849" cy="3266681"/>
          </a:xfrm>
        </p:grpSpPr>
        <p:sp>
          <p:nvSpPr>
            <p:cNvPr id="43" name="Línea">
              <a:extLst>
                <a:ext uri="{FF2B5EF4-FFF2-40B4-BE49-F238E27FC236}">
                  <a16:creationId xmlns:a16="http://schemas.microsoft.com/office/drawing/2014/main" xmlns="" id="{49E6B3CB-C2CB-6140-9CF3-16CA65A01237}"/>
                </a:ext>
              </a:extLst>
            </p:cNvPr>
            <p:cNvSpPr/>
            <p:nvPr/>
          </p:nvSpPr>
          <p:spPr>
            <a:xfrm>
              <a:off x="-1" y="0"/>
              <a:ext cx="1276342" cy="88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5" h="18512" extrusionOk="0">
                  <a:moveTo>
                    <a:pt x="19155" y="16919"/>
                  </a:moveTo>
                  <a:cubicBezTo>
                    <a:pt x="3647" y="21600"/>
                    <a:pt x="-2445" y="15960"/>
                    <a:pt x="880" y="0"/>
                  </a:cubicBez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4" name="Línea">
              <a:extLst>
                <a:ext uri="{FF2B5EF4-FFF2-40B4-BE49-F238E27FC236}">
                  <a16:creationId xmlns:a16="http://schemas.microsoft.com/office/drawing/2014/main" xmlns="" id="{DD6F7892-8A7B-1042-BFB8-6C96E8A2D226}"/>
                </a:ext>
              </a:extLst>
            </p:cNvPr>
            <p:cNvSpPr/>
            <p:nvPr/>
          </p:nvSpPr>
          <p:spPr>
            <a:xfrm>
              <a:off x="1220542" y="790223"/>
              <a:ext cx="1276342" cy="880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5" h="18512" extrusionOk="0">
                  <a:moveTo>
                    <a:pt x="19155" y="16919"/>
                  </a:moveTo>
                  <a:cubicBezTo>
                    <a:pt x="3647" y="21600"/>
                    <a:pt x="-2445" y="15960"/>
                    <a:pt x="880" y="0"/>
                  </a:cubicBez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5" name="Línea">
              <a:extLst>
                <a:ext uri="{FF2B5EF4-FFF2-40B4-BE49-F238E27FC236}">
                  <a16:creationId xmlns:a16="http://schemas.microsoft.com/office/drawing/2014/main" xmlns="" id="{BC08094E-9E65-B341-BF6B-20E6A633CDB4}"/>
                </a:ext>
              </a:extLst>
            </p:cNvPr>
            <p:cNvSpPr/>
            <p:nvPr/>
          </p:nvSpPr>
          <p:spPr>
            <a:xfrm>
              <a:off x="2425437" y="1588270"/>
              <a:ext cx="1276342" cy="880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5" h="18512" extrusionOk="0">
                  <a:moveTo>
                    <a:pt x="19155" y="16919"/>
                  </a:moveTo>
                  <a:cubicBezTo>
                    <a:pt x="3647" y="21600"/>
                    <a:pt x="-2445" y="15960"/>
                    <a:pt x="880" y="0"/>
                  </a:cubicBez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6" name="Línea">
              <a:extLst>
                <a:ext uri="{FF2B5EF4-FFF2-40B4-BE49-F238E27FC236}">
                  <a16:creationId xmlns:a16="http://schemas.microsoft.com/office/drawing/2014/main" xmlns="" id="{2DA58D5A-043D-2046-832A-97171FB470A6}"/>
                </a:ext>
              </a:extLst>
            </p:cNvPr>
            <p:cNvSpPr/>
            <p:nvPr/>
          </p:nvSpPr>
          <p:spPr>
            <a:xfrm>
              <a:off x="3622509" y="2386318"/>
              <a:ext cx="1276341" cy="880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5" h="18512" extrusionOk="0">
                  <a:moveTo>
                    <a:pt x="19155" y="16919"/>
                  </a:moveTo>
                  <a:cubicBezTo>
                    <a:pt x="3647" y="21600"/>
                    <a:pt x="-2445" y="15960"/>
                    <a:pt x="880" y="0"/>
                  </a:cubicBezTo>
                </a:path>
              </a:pathLst>
            </a:custGeom>
            <a:noFill/>
            <a:ln w="38100" cap="flat">
              <a:solidFill>
                <a:srgbClr val="5F5857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</p:grpSp>
      <p:sp>
        <p:nvSpPr>
          <p:cNvPr id="47" name="Arcos de coyuntura">
            <a:extLst>
              <a:ext uri="{FF2B5EF4-FFF2-40B4-BE49-F238E27FC236}">
                <a16:creationId xmlns:a16="http://schemas.microsoft.com/office/drawing/2014/main" xmlns="" id="{53F5B0FC-F569-A443-B161-FC535687C594}"/>
              </a:ext>
            </a:extLst>
          </p:cNvPr>
          <p:cNvSpPr txBox="1"/>
          <p:nvPr/>
        </p:nvSpPr>
        <p:spPr>
          <a:xfrm>
            <a:off x="5097012" y="4423922"/>
            <a:ext cx="1620252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rPr sz="1547"/>
              <a:t>Arcos de coyuntura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85C2CF2-934B-6745-872C-4DC2393D9F32}"/>
              </a:ext>
            </a:extLst>
          </p:cNvPr>
          <p:cNvSpPr/>
          <p:nvPr/>
        </p:nvSpPr>
        <p:spPr>
          <a:xfrm>
            <a:off x="4149439" y="54134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altLang="es-A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El movimiento de la planificación estratégica</a:t>
            </a:r>
            <a:endParaRPr lang="es-ES_tradnl" altLang="es-AR" sz="20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Línea">
            <a:extLst>
              <a:ext uri="{FF2B5EF4-FFF2-40B4-BE49-F238E27FC236}">
                <a16:creationId xmlns:a16="http://schemas.microsoft.com/office/drawing/2014/main" xmlns="" id="{F5AA76AC-FEFF-7742-87A4-05B95E041664}"/>
              </a:ext>
            </a:extLst>
          </p:cNvPr>
          <p:cNvSpPr/>
          <p:nvPr/>
        </p:nvSpPr>
        <p:spPr>
          <a:xfrm>
            <a:off x="7567711" y="4072988"/>
            <a:ext cx="2457990" cy="186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5" extrusionOk="0">
                <a:moveTo>
                  <a:pt x="0" y="21385"/>
                </a:moveTo>
                <a:cubicBezTo>
                  <a:pt x="719" y="12165"/>
                  <a:pt x="1591" y="5546"/>
                  <a:pt x="2534" y="1893"/>
                </a:cubicBezTo>
                <a:cubicBezTo>
                  <a:pt x="2846" y="684"/>
                  <a:pt x="3172" y="-215"/>
                  <a:pt x="3506" y="44"/>
                </a:cubicBezTo>
                <a:cubicBezTo>
                  <a:pt x="4262" y="631"/>
                  <a:pt x="4889" y="7074"/>
                  <a:pt x="5581" y="10919"/>
                </a:cubicBezTo>
                <a:cubicBezTo>
                  <a:pt x="6753" y="17421"/>
                  <a:pt x="8057" y="16303"/>
                  <a:pt x="9325" y="15301"/>
                </a:cubicBezTo>
                <a:cubicBezTo>
                  <a:pt x="13411" y="12071"/>
                  <a:pt x="17507" y="11084"/>
                  <a:pt x="21600" y="12345"/>
                </a:cubicBezTo>
              </a:path>
            </a:pathLst>
          </a:custGeom>
          <a:ln w="50800">
            <a:solidFill>
              <a:srgbClr val="C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4000"/>
            </a:pPr>
            <a:endParaRPr sz="2812"/>
          </a:p>
        </p:txBody>
      </p:sp>
      <p:sp>
        <p:nvSpPr>
          <p:cNvPr id="34" name="Desvío estratégico">
            <a:extLst>
              <a:ext uri="{FF2B5EF4-FFF2-40B4-BE49-F238E27FC236}">
                <a16:creationId xmlns:a16="http://schemas.microsoft.com/office/drawing/2014/main" xmlns="" id="{BCC9B545-EB64-904C-A846-77895C705AA1}"/>
              </a:ext>
            </a:extLst>
          </p:cNvPr>
          <p:cNvSpPr txBox="1"/>
          <p:nvPr/>
        </p:nvSpPr>
        <p:spPr>
          <a:xfrm>
            <a:off x="8283700" y="3893926"/>
            <a:ext cx="1535165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rPr sz="1547" dirty="0" err="1"/>
              <a:t>Desvío</a:t>
            </a:r>
            <a:r>
              <a:rPr sz="1547" dirty="0"/>
              <a:t> </a:t>
            </a:r>
            <a:r>
              <a:rPr sz="1547" dirty="0" err="1"/>
              <a:t>estratégico</a:t>
            </a:r>
            <a:endParaRPr sz="1547" dirty="0"/>
          </a:p>
        </p:txBody>
      </p:sp>
      <p:sp>
        <p:nvSpPr>
          <p:cNvPr id="35" name="Línea">
            <a:extLst>
              <a:ext uri="{FF2B5EF4-FFF2-40B4-BE49-F238E27FC236}">
                <a16:creationId xmlns:a16="http://schemas.microsoft.com/office/drawing/2014/main" xmlns="" id="{75BEA856-194E-D54F-A295-C5C29EF5DADA}"/>
              </a:ext>
            </a:extLst>
          </p:cNvPr>
          <p:cNvSpPr/>
          <p:nvPr/>
        </p:nvSpPr>
        <p:spPr>
          <a:xfrm>
            <a:off x="7532001" y="4993532"/>
            <a:ext cx="305314" cy="1084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38" h="21600" extrusionOk="0">
                <a:moveTo>
                  <a:pt x="13651" y="0"/>
                </a:moveTo>
                <a:cubicBezTo>
                  <a:pt x="16686" y="1399"/>
                  <a:pt x="18742" y="2968"/>
                  <a:pt x="19692" y="4613"/>
                </a:cubicBezTo>
                <a:cubicBezTo>
                  <a:pt x="20860" y="6636"/>
                  <a:pt x="20291" y="8756"/>
                  <a:pt x="16639" y="10488"/>
                </a:cubicBezTo>
                <a:cubicBezTo>
                  <a:pt x="14544" y="11481"/>
                  <a:pt x="11561" y="12262"/>
                  <a:pt x="8799" y="13093"/>
                </a:cubicBezTo>
                <a:cubicBezTo>
                  <a:pt x="4963" y="14246"/>
                  <a:pt x="1450" y="15552"/>
                  <a:pt x="352" y="17150"/>
                </a:cubicBezTo>
                <a:cubicBezTo>
                  <a:pt x="-740" y="18740"/>
                  <a:pt x="744" y="20391"/>
                  <a:pt x="4350" y="21600"/>
                </a:cubicBezTo>
              </a:path>
            </a:pathLst>
          </a:custGeom>
          <a:ln w="50800">
            <a:solidFill>
              <a:srgbClr val="C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4000"/>
            </a:pPr>
            <a:endParaRPr sz="2812"/>
          </a:p>
        </p:txBody>
      </p:sp>
      <p:sp>
        <p:nvSpPr>
          <p:cNvPr id="36" name="Línea">
            <a:extLst>
              <a:ext uri="{FF2B5EF4-FFF2-40B4-BE49-F238E27FC236}">
                <a16:creationId xmlns:a16="http://schemas.microsoft.com/office/drawing/2014/main" xmlns="" id="{3DE60FA2-DF07-4C43-986E-7A3F7080C895}"/>
              </a:ext>
            </a:extLst>
          </p:cNvPr>
          <p:cNvSpPr/>
          <p:nvPr/>
        </p:nvSpPr>
        <p:spPr>
          <a:xfrm>
            <a:off x="5231703" y="2977312"/>
            <a:ext cx="3721608" cy="2536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0" h="20931" extrusionOk="0">
                <a:moveTo>
                  <a:pt x="421" y="0"/>
                </a:moveTo>
                <a:cubicBezTo>
                  <a:pt x="-340" y="1038"/>
                  <a:pt x="-17" y="2963"/>
                  <a:pt x="977" y="3307"/>
                </a:cubicBezTo>
                <a:cubicBezTo>
                  <a:pt x="2193" y="3727"/>
                  <a:pt x="3189" y="843"/>
                  <a:pt x="4411" y="1872"/>
                </a:cubicBezTo>
                <a:cubicBezTo>
                  <a:pt x="5842" y="3076"/>
                  <a:pt x="4289" y="6071"/>
                  <a:pt x="5038" y="7784"/>
                </a:cubicBezTo>
                <a:cubicBezTo>
                  <a:pt x="5932" y="9827"/>
                  <a:pt x="7309" y="8943"/>
                  <a:pt x="8405" y="7300"/>
                </a:cubicBezTo>
                <a:cubicBezTo>
                  <a:pt x="9212" y="6089"/>
                  <a:pt x="9924" y="4546"/>
                  <a:pt x="10847" y="5410"/>
                </a:cubicBezTo>
                <a:cubicBezTo>
                  <a:pt x="11590" y="6105"/>
                  <a:pt x="11406" y="7907"/>
                  <a:pt x="10656" y="9236"/>
                </a:cubicBezTo>
                <a:cubicBezTo>
                  <a:pt x="10073" y="10271"/>
                  <a:pt x="9339" y="11247"/>
                  <a:pt x="9910" y="12462"/>
                </a:cubicBezTo>
                <a:cubicBezTo>
                  <a:pt x="11203" y="15214"/>
                  <a:pt x="13489" y="7791"/>
                  <a:pt x="14780" y="11126"/>
                </a:cubicBezTo>
                <a:cubicBezTo>
                  <a:pt x="15326" y="12539"/>
                  <a:pt x="13957" y="13739"/>
                  <a:pt x="14068" y="15171"/>
                </a:cubicBezTo>
                <a:cubicBezTo>
                  <a:pt x="14508" y="20823"/>
                  <a:pt x="19012" y="13749"/>
                  <a:pt x="20221" y="16227"/>
                </a:cubicBezTo>
                <a:cubicBezTo>
                  <a:pt x="20439" y="16674"/>
                  <a:pt x="20494" y="17248"/>
                  <a:pt x="20336" y="17747"/>
                </a:cubicBezTo>
                <a:cubicBezTo>
                  <a:pt x="20152" y="18327"/>
                  <a:pt x="19706" y="18626"/>
                  <a:pt x="19613" y="19266"/>
                </a:cubicBezTo>
                <a:cubicBezTo>
                  <a:pt x="19390" y="20806"/>
                  <a:pt x="20766" y="21600"/>
                  <a:pt x="21260" y="20217"/>
                </a:cubicBezTo>
              </a:path>
            </a:pathLst>
          </a:custGeom>
          <a:ln w="63500">
            <a:solidFill>
              <a:srgbClr val="03923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4000"/>
            </a:pPr>
            <a:endParaRPr sz="2812"/>
          </a:p>
        </p:txBody>
      </p:sp>
      <p:sp>
        <p:nvSpPr>
          <p:cNvPr id="37" name="Desvío estratégico">
            <a:extLst>
              <a:ext uri="{FF2B5EF4-FFF2-40B4-BE49-F238E27FC236}">
                <a16:creationId xmlns:a16="http://schemas.microsoft.com/office/drawing/2014/main" xmlns="" id="{9AF2BECF-C68E-0648-A055-4B7B234B3BF5}"/>
              </a:ext>
            </a:extLst>
          </p:cNvPr>
          <p:cNvSpPr txBox="1"/>
          <p:nvPr/>
        </p:nvSpPr>
        <p:spPr>
          <a:xfrm rot="995358">
            <a:off x="6946826" y="5636088"/>
            <a:ext cx="1535165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rPr sz="1547" dirty="0" err="1"/>
              <a:t>Desvío</a:t>
            </a:r>
            <a:r>
              <a:rPr sz="1547" dirty="0"/>
              <a:t> </a:t>
            </a:r>
            <a:r>
              <a:rPr sz="1547" dirty="0" err="1"/>
              <a:t>estratégico</a:t>
            </a:r>
            <a:endParaRPr sz="1547" dirty="0"/>
          </a:p>
        </p:txBody>
      </p:sp>
      <p:sp>
        <p:nvSpPr>
          <p:cNvPr id="38" name="Desvío estratégico">
            <a:extLst>
              <a:ext uri="{FF2B5EF4-FFF2-40B4-BE49-F238E27FC236}">
                <a16:creationId xmlns:a16="http://schemas.microsoft.com/office/drawing/2014/main" xmlns="" id="{2580A4CC-B3C5-E245-A720-1B09F1A01AB4}"/>
              </a:ext>
            </a:extLst>
          </p:cNvPr>
          <p:cNvSpPr txBox="1"/>
          <p:nvPr/>
        </p:nvSpPr>
        <p:spPr>
          <a:xfrm>
            <a:off x="6640083" y="3335101"/>
            <a:ext cx="1188723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rPr sz="1547" dirty="0" err="1"/>
              <a:t>Desvío</a:t>
            </a:r>
            <a:r>
              <a:rPr sz="1547" dirty="0"/>
              <a:t> </a:t>
            </a:r>
            <a:r>
              <a:rPr lang="es-ES" sz="1547" dirty="0"/>
              <a:t>táctico</a:t>
            </a:r>
            <a:endParaRPr sz="1547" dirty="0"/>
          </a:p>
        </p:txBody>
      </p:sp>
      <p:sp>
        <p:nvSpPr>
          <p:cNvPr id="39" name="Desvío estratégico">
            <a:extLst>
              <a:ext uri="{FF2B5EF4-FFF2-40B4-BE49-F238E27FC236}">
                <a16:creationId xmlns:a16="http://schemas.microsoft.com/office/drawing/2014/main" xmlns="" id="{CCAEE497-E3D7-4E49-9A7C-798A04EB3773}"/>
              </a:ext>
            </a:extLst>
          </p:cNvPr>
          <p:cNvSpPr txBox="1"/>
          <p:nvPr/>
        </p:nvSpPr>
        <p:spPr>
          <a:xfrm>
            <a:off x="5961318" y="4289608"/>
            <a:ext cx="1188723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r>
              <a:rPr sz="1547" dirty="0" err="1"/>
              <a:t>Desvío</a:t>
            </a:r>
            <a:r>
              <a:rPr sz="1547" dirty="0"/>
              <a:t> </a:t>
            </a:r>
            <a:r>
              <a:rPr lang="es-ES" sz="1547" dirty="0"/>
              <a:t>táctico</a:t>
            </a:r>
            <a:endParaRPr sz="1547" dirty="0"/>
          </a:p>
        </p:txBody>
      </p:sp>
      <p:pic>
        <p:nvPicPr>
          <p:cNvPr id="40" name="Óvalo" descr="Óvalo">
            <a:extLst>
              <a:ext uri="{FF2B5EF4-FFF2-40B4-BE49-F238E27FC236}">
                <a16:creationId xmlns:a16="http://schemas.microsoft.com/office/drawing/2014/main" xmlns="" id="{E1F041A6-F9B7-8244-B674-C7228E37FE45}"/>
              </a:ext>
            </a:extLst>
          </p:cNvPr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3609452" y="1760070"/>
            <a:ext cx="2581787" cy="1632563"/>
          </a:xfrm>
          <a:prstGeom prst="rect">
            <a:avLst/>
          </a:prstGeom>
        </p:spPr>
      </p:pic>
      <p:sp>
        <p:nvSpPr>
          <p:cNvPr id="32" name="Situación       inicial">
            <a:extLst>
              <a:ext uri="{FF2B5EF4-FFF2-40B4-BE49-F238E27FC236}">
                <a16:creationId xmlns:a16="http://schemas.microsoft.com/office/drawing/2014/main" xmlns="" id="{0DCEABC8-57ED-5947-A373-4544110288D3}"/>
              </a:ext>
            </a:extLst>
          </p:cNvPr>
          <p:cNvSpPr/>
          <p:nvPr/>
        </p:nvSpPr>
        <p:spPr>
          <a:xfrm>
            <a:off x="4204051" y="2353770"/>
            <a:ext cx="1340988" cy="7552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algn="ctr"/>
            <a:r>
              <a:rPr sz="1547" dirty="0" err="1"/>
              <a:t>Situación</a:t>
            </a:r>
            <a:r>
              <a:rPr sz="1547" dirty="0"/>
              <a:t>       </a:t>
            </a:r>
            <a:r>
              <a:rPr sz="1547" dirty="0" err="1"/>
              <a:t>inicial</a:t>
            </a:r>
            <a:endParaRPr sz="1547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A0F00F4C-7B58-9747-AACB-D941EA1FC4AA}"/>
              </a:ext>
            </a:extLst>
          </p:cNvPr>
          <p:cNvSpPr/>
          <p:nvPr/>
        </p:nvSpPr>
        <p:spPr>
          <a:xfrm>
            <a:off x="0" y="-10316"/>
            <a:ext cx="2880360" cy="6858001"/>
          </a:xfrm>
          <a:prstGeom prst="rect">
            <a:avLst/>
          </a:prstGeom>
          <a:solidFill>
            <a:srgbClr val="112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66" dirty="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46D384A3-749A-634A-9019-C0C1C3076270}"/>
              </a:ext>
            </a:extLst>
          </p:cNvPr>
          <p:cNvSpPr/>
          <p:nvPr/>
        </p:nvSpPr>
        <p:spPr>
          <a:xfrm>
            <a:off x="139107" y="1771555"/>
            <a:ext cx="94129" cy="234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519" dirty="0"/>
          </a:p>
        </p:txBody>
      </p:sp>
      <p:grpSp>
        <p:nvGrpSpPr>
          <p:cNvPr id="49" name="Agrupar 3">
            <a:extLst>
              <a:ext uri="{FF2B5EF4-FFF2-40B4-BE49-F238E27FC236}">
                <a16:creationId xmlns:a16="http://schemas.microsoft.com/office/drawing/2014/main" xmlns="" id="{AB5F378E-6501-5742-88BA-B516AD76960B}"/>
              </a:ext>
            </a:extLst>
          </p:cNvPr>
          <p:cNvGrpSpPr/>
          <p:nvPr/>
        </p:nvGrpSpPr>
        <p:grpSpPr>
          <a:xfrm>
            <a:off x="1121506" y="773644"/>
            <a:ext cx="2779818" cy="108000"/>
            <a:chOff x="1086674" y="644107"/>
            <a:chExt cx="2779818" cy="108000"/>
          </a:xfrm>
        </p:grpSpPr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xmlns="" id="{8B85ACE9-63F1-1442-9201-1E77FCE805C9}"/>
                </a:ext>
              </a:extLst>
            </p:cNvPr>
            <p:cNvSpPr/>
            <p:nvPr/>
          </p:nvSpPr>
          <p:spPr>
            <a:xfrm>
              <a:off x="1086674" y="644107"/>
              <a:ext cx="1764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xmlns="" id="{E4B54C61-8534-5942-9882-8457C494A25C}"/>
                </a:ext>
              </a:extLst>
            </p:cNvPr>
            <p:cNvSpPr/>
            <p:nvPr/>
          </p:nvSpPr>
          <p:spPr>
            <a:xfrm>
              <a:off x="2858492" y="644107"/>
              <a:ext cx="1008000" cy="10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52" name="Rectángulo 51">
            <a:extLst>
              <a:ext uri="{FF2B5EF4-FFF2-40B4-BE49-F238E27FC236}">
                <a16:creationId xmlns:a16="http://schemas.microsoft.com/office/drawing/2014/main" xmlns="" id="{33B8F8ED-FFE4-4E40-A3FB-D95D33047E62}"/>
              </a:ext>
            </a:extLst>
          </p:cNvPr>
          <p:cNvSpPr/>
          <p:nvPr/>
        </p:nvSpPr>
        <p:spPr>
          <a:xfrm>
            <a:off x="938969" y="422974"/>
            <a:ext cx="301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_tradnl" sz="200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</a:rPr>
              <a:t>   Planificación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ea typeface="Times New Roman" panose="02020603050405020304" pitchFamily="18" charset="0"/>
              </a:rPr>
              <a:t>  pública</a:t>
            </a:r>
            <a:endParaRPr lang="es-AR" sz="1200" b="1" dirty="0">
              <a:solidFill>
                <a:schemeClr val="bg1"/>
              </a:solidFill>
              <a:latin typeface="Helvetica" pitchFamily="2" charset="0"/>
              <a:ea typeface="Times New Roman" panose="02020603050405020304" pitchFamily="18" charset="0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xmlns="" id="{C8F6C5B8-511A-A943-9C5E-539A190034E4}"/>
              </a:ext>
            </a:extLst>
          </p:cNvPr>
          <p:cNvSpPr/>
          <p:nvPr/>
        </p:nvSpPr>
        <p:spPr>
          <a:xfrm>
            <a:off x="222687" y="1256374"/>
            <a:ext cx="3091512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Políticas públicas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Modelos de Planificación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Planificación estratégica</a:t>
            </a:r>
          </a:p>
          <a:p>
            <a:pPr>
              <a:spcAft>
                <a:spcPts val="600"/>
              </a:spcAft>
            </a:pPr>
            <a:endParaRPr lang="es-E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036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57896 -0.094554" pathEditMode="relative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dvAuto="0"/>
      <p:bldP spid="23" grpId="0" animBg="1" advAuto="0"/>
      <p:bldP spid="24" grpId="0" animBg="1" advAuto="0"/>
      <p:bldP spid="25" grpId="0" animBg="1" advAuto="0"/>
      <p:bldP spid="26" grpId="0" animBg="1" advAuto="0"/>
      <p:bldP spid="27" grpId="0" animBg="1" advAuto="0"/>
      <p:bldP spid="28" grpId="0" animBg="1" advAuto="0"/>
      <p:bldP spid="29" grpId="0" animBg="1" advAuto="0"/>
      <p:bldP spid="30" grpId="0" animBg="1" advAuto="0"/>
      <p:bldP spid="30" grpId="1" animBg="1"/>
      <p:bldP spid="31" grpId="0" animBg="1" advAuto="0"/>
      <p:bldP spid="42" grpId="0" animBg="1" advAuto="0"/>
      <p:bldP spid="47" grpId="0" animBg="1" advAuto="0"/>
      <p:bldP spid="47" grpId="1" animBg="1"/>
      <p:bldP spid="33" grpId="0" animBg="1" advAuto="0"/>
      <p:bldP spid="33" grpId="1" animBg="1" advAuto="0"/>
      <p:bldP spid="34" grpId="0" animBg="1" advAuto="0"/>
      <p:bldP spid="34" grpId="1" animBg="1" advAuto="0"/>
      <p:bldP spid="35" grpId="0" animBg="1" advAuto="0"/>
      <p:bldP spid="35" grpId="1" animBg="1" advAuto="0"/>
      <p:bldP spid="36" grpId="0" animBg="1" advAuto="0"/>
      <p:bldP spid="36" grpId="1" animBg="1" advAuto="0"/>
      <p:bldP spid="37" grpId="0" animBg="1" advAuto="0"/>
      <p:bldP spid="37" grpId="1" animBg="1" advAuto="0"/>
      <p:bldP spid="38" grpId="0" animBg="1" advAuto="0"/>
      <p:bldP spid="38" grpId="1" animBg="1" advAuto="0"/>
      <p:bldP spid="39" grpId="0" animBg="1" advAuto="0"/>
      <p:bldP spid="39" grpId="1" animBg="1" advAuto="0"/>
      <p:bldP spid="40" grpId="0" animBg="1" advAuto="0"/>
      <p:bldP spid="32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6CA3889B-710E-B246-A59C-18057679C51E}"/>
              </a:ext>
            </a:extLst>
          </p:cNvPr>
          <p:cNvSpPr/>
          <p:nvPr/>
        </p:nvSpPr>
        <p:spPr>
          <a:xfrm>
            <a:off x="4520914" y="43649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altLang="es-A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Análisis situacional</a:t>
            </a:r>
            <a:endParaRPr lang="es-ES_tradnl" altLang="es-AR" sz="28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61C4DDCE-8283-BF43-A90B-48A610987FBA}"/>
              </a:ext>
            </a:extLst>
          </p:cNvPr>
          <p:cNvSpPr/>
          <p:nvPr/>
        </p:nvSpPr>
        <p:spPr>
          <a:xfrm>
            <a:off x="4868914" y="1214437"/>
            <a:ext cx="5400000" cy="5400000"/>
          </a:xfrm>
          <a:prstGeom prst="ellipse">
            <a:avLst/>
          </a:prstGeom>
          <a:solidFill>
            <a:srgbClr val="B552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xmlns="" id="{F3874308-B72B-1C46-BAEF-3D2F86D35FF4}"/>
              </a:ext>
            </a:extLst>
          </p:cNvPr>
          <p:cNvSpPr txBox="1"/>
          <p:nvPr/>
        </p:nvSpPr>
        <p:spPr>
          <a:xfrm>
            <a:off x="5758488" y="3329660"/>
            <a:ext cx="378699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7000" dirty="0">
                <a:solidFill>
                  <a:schemeClr val="bg1"/>
                </a:solidFill>
              </a:rPr>
              <a:t>Conflictos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EE16954F-A575-C040-9CB7-13DC1BA1AFF7}"/>
              </a:ext>
            </a:extLst>
          </p:cNvPr>
          <p:cNvSpPr txBox="1"/>
          <p:nvPr/>
        </p:nvSpPr>
        <p:spPr>
          <a:xfrm>
            <a:off x="5808599" y="3182422"/>
            <a:ext cx="317772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7000" dirty="0">
                <a:solidFill>
                  <a:schemeClr val="bg1"/>
                </a:solidFill>
              </a:rPr>
              <a:t>Políticas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3248213-BF40-4548-995E-A4CB346D7862}"/>
              </a:ext>
            </a:extLst>
          </p:cNvPr>
          <p:cNvSpPr txBox="1"/>
          <p:nvPr/>
        </p:nvSpPr>
        <p:spPr>
          <a:xfrm>
            <a:off x="5662274" y="3329661"/>
            <a:ext cx="4041427" cy="1169551"/>
          </a:xfrm>
          <a:prstGeom prst="rect">
            <a:avLst/>
          </a:prstGeom>
          <a:solidFill>
            <a:srgbClr val="B55214"/>
          </a:solidFill>
        </p:spPr>
        <p:txBody>
          <a:bodyPr wrap="none" rtlCol="0">
            <a:spAutoFit/>
          </a:bodyPr>
          <a:lstStyle/>
          <a:p>
            <a:r>
              <a:rPr lang="es-AR" sz="7000" dirty="0">
                <a:solidFill>
                  <a:schemeClr val="bg1"/>
                </a:solidFill>
              </a:rPr>
              <a:t>Problemas</a:t>
            </a:r>
          </a:p>
        </p:txBody>
      </p:sp>
      <p:pic>
        <p:nvPicPr>
          <p:cNvPr id="51" name="Óvalo" descr="Óvalo">
            <a:extLst>
              <a:ext uri="{FF2B5EF4-FFF2-40B4-BE49-F238E27FC236}">
                <a16:creationId xmlns:a16="http://schemas.microsoft.com/office/drawing/2014/main" xmlns="" id="{A16A4885-624E-794D-B57D-F1E94C4D3603}"/>
              </a:ext>
            </a:extLst>
          </p:cNvPr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4700587" y="959717"/>
            <a:ext cx="5786438" cy="5898282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4C6E44E7-86B9-3B49-9A5F-25B29ADD7FA0}"/>
              </a:ext>
            </a:extLst>
          </p:cNvPr>
          <p:cNvSpPr/>
          <p:nvPr/>
        </p:nvSpPr>
        <p:spPr>
          <a:xfrm>
            <a:off x="0" y="-10316"/>
            <a:ext cx="2880360" cy="6858001"/>
          </a:xfrm>
          <a:prstGeom prst="rect">
            <a:avLst/>
          </a:prstGeom>
          <a:solidFill>
            <a:srgbClr val="112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66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E498EA0A-6FF8-944A-B530-09740138BEEB}"/>
              </a:ext>
            </a:extLst>
          </p:cNvPr>
          <p:cNvSpPr/>
          <p:nvPr/>
        </p:nvSpPr>
        <p:spPr>
          <a:xfrm>
            <a:off x="139107" y="1771555"/>
            <a:ext cx="94129" cy="234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519" dirty="0"/>
          </a:p>
        </p:txBody>
      </p:sp>
      <p:grpSp>
        <p:nvGrpSpPr>
          <p:cNvPr id="17" name="Agrupar 3">
            <a:extLst>
              <a:ext uri="{FF2B5EF4-FFF2-40B4-BE49-F238E27FC236}">
                <a16:creationId xmlns:a16="http://schemas.microsoft.com/office/drawing/2014/main" xmlns="" id="{9784549C-31D2-E64F-98DA-063484D2A87D}"/>
              </a:ext>
            </a:extLst>
          </p:cNvPr>
          <p:cNvGrpSpPr/>
          <p:nvPr/>
        </p:nvGrpSpPr>
        <p:grpSpPr>
          <a:xfrm>
            <a:off x="1121506" y="773644"/>
            <a:ext cx="2779818" cy="108000"/>
            <a:chOff x="1086674" y="644107"/>
            <a:chExt cx="2779818" cy="108000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77823646-C029-164E-B41D-125FCD526561}"/>
                </a:ext>
              </a:extLst>
            </p:cNvPr>
            <p:cNvSpPr/>
            <p:nvPr/>
          </p:nvSpPr>
          <p:spPr>
            <a:xfrm>
              <a:off x="1086674" y="644107"/>
              <a:ext cx="1764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15A95E6F-9BD1-7540-9BFF-2B57A3E6CDBA}"/>
                </a:ext>
              </a:extLst>
            </p:cNvPr>
            <p:cNvSpPr/>
            <p:nvPr/>
          </p:nvSpPr>
          <p:spPr>
            <a:xfrm>
              <a:off x="2858492" y="644107"/>
              <a:ext cx="1008000" cy="10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D3E1594E-0050-6A43-8567-27F36BAF5470}"/>
              </a:ext>
            </a:extLst>
          </p:cNvPr>
          <p:cNvSpPr/>
          <p:nvPr/>
        </p:nvSpPr>
        <p:spPr>
          <a:xfrm>
            <a:off x="938969" y="422974"/>
            <a:ext cx="301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_tradnl" sz="200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</a:rPr>
              <a:t>   Planificación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ea typeface="Times New Roman" panose="02020603050405020304" pitchFamily="18" charset="0"/>
              </a:rPr>
              <a:t>  pública</a:t>
            </a:r>
            <a:endParaRPr lang="es-AR" sz="1200" b="1" dirty="0">
              <a:solidFill>
                <a:schemeClr val="bg1"/>
              </a:solidFill>
              <a:latin typeface="Helvetica" pitchFamily="2" charset="0"/>
              <a:ea typeface="Times New Roman" panose="02020603050405020304" pitchFamily="18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7556A039-88DD-4640-B0F5-E13666114DF5}"/>
              </a:ext>
            </a:extLst>
          </p:cNvPr>
          <p:cNvSpPr/>
          <p:nvPr/>
        </p:nvSpPr>
        <p:spPr>
          <a:xfrm>
            <a:off x="222687" y="1256374"/>
            <a:ext cx="309151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Políticas públicas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Modelos de Planificación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Planificación estratégica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Análisis situacional</a:t>
            </a:r>
          </a:p>
          <a:p>
            <a:pPr>
              <a:spcAft>
                <a:spcPts val="600"/>
              </a:spcAft>
            </a:pPr>
            <a:endParaRPr lang="es-E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783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9" grpId="0"/>
      <p:bldP spid="50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xmlns="" id="{61C4DDCE-8283-BF43-A90B-48A610987FBA}"/>
              </a:ext>
            </a:extLst>
          </p:cNvPr>
          <p:cNvSpPr/>
          <p:nvPr/>
        </p:nvSpPr>
        <p:spPr>
          <a:xfrm>
            <a:off x="4868914" y="1214437"/>
            <a:ext cx="5400000" cy="5400000"/>
          </a:xfrm>
          <a:prstGeom prst="ellipse">
            <a:avLst/>
          </a:prstGeom>
          <a:solidFill>
            <a:srgbClr val="B552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xmlns="" id="{F3874308-B72B-1C46-BAEF-3D2F86D35FF4}"/>
              </a:ext>
            </a:extLst>
          </p:cNvPr>
          <p:cNvSpPr txBox="1"/>
          <p:nvPr/>
        </p:nvSpPr>
        <p:spPr>
          <a:xfrm>
            <a:off x="5789487" y="2001972"/>
            <a:ext cx="378699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7000" dirty="0">
                <a:solidFill>
                  <a:schemeClr val="bg1"/>
                </a:solidFill>
              </a:rPr>
              <a:t>Conflictos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EE16954F-A575-C040-9CB7-13DC1BA1AFF7}"/>
              </a:ext>
            </a:extLst>
          </p:cNvPr>
          <p:cNvSpPr txBox="1"/>
          <p:nvPr/>
        </p:nvSpPr>
        <p:spPr>
          <a:xfrm>
            <a:off x="5808599" y="3182422"/>
            <a:ext cx="317772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7000" dirty="0">
                <a:solidFill>
                  <a:schemeClr val="bg1"/>
                </a:solidFill>
              </a:rPr>
              <a:t>Políticas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3248213-BF40-4548-995E-A4CB346D7862}"/>
              </a:ext>
            </a:extLst>
          </p:cNvPr>
          <p:cNvSpPr txBox="1"/>
          <p:nvPr/>
        </p:nvSpPr>
        <p:spPr>
          <a:xfrm>
            <a:off x="5662274" y="3329661"/>
            <a:ext cx="4041427" cy="1169551"/>
          </a:xfrm>
          <a:prstGeom prst="rect">
            <a:avLst/>
          </a:prstGeom>
          <a:solidFill>
            <a:srgbClr val="B55214"/>
          </a:solidFill>
        </p:spPr>
        <p:txBody>
          <a:bodyPr wrap="none" rtlCol="0">
            <a:spAutoFit/>
          </a:bodyPr>
          <a:lstStyle/>
          <a:p>
            <a:r>
              <a:rPr lang="es-AR" sz="7000" dirty="0">
                <a:solidFill>
                  <a:schemeClr val="bg1"/>
                </a:solidFill>
              </a:rPr>
              <a:t>Problemas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C73EEFBF-B477-934B-B131-80660D7C651D}"/>
              </a:ext>
            </a:extLst>
          </p:cNvPr>
          <p:cNvSpPr/>
          <p:nvPr/>
        </p:nvSpPr>
        <p:spPr>
          <a:xfrm>
            <a:off x="4520914" y="43649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altLang="es-A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Análisis situacional</a:t>
            </a:r>
            <a:endParaRPr lang="es-ES_tradnl" altLang="es-AR" sz="28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Óvalo" descr="Óvalo">
            <a:extLst>
              <a:ext uri="{FF2B5EF4-FFF2-40B4-BE49-F238E27FC236}">
                <a16:creationId xmlns:a16="http://schemas.microsoft.com/office/drawing/2014/main" xmlns="" id="{6F261A97-21CB-8A4F-9D0D-2BE068E5AB97}"/>
              </a:ext>
            </a:extLst>
          </p:cNvPr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4700587" y="959717"/>
            <a:ext cx="5786438" cy="5898282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B834722A-0D2D-2344-BBD9-7818AD352850}"/>
              </a:ext>
            </a:extLst>
          </p:cNvPr>
          <p:cNvSpPr/>
          <p:nvPr/>
        </p:nvSpPr>
        <p:spPr>
          <a:xfrm>
            <a:off x="0" y="-10316"/>
            <a:ext cx="2880360" cy="6858001"/>
          </a:xfrm>
          <a:prstGeom prst="rect">
            <a:avLst/>
          </a:prstGeom>
          <a:solidFill>
            <a:srgbClr val="112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66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1A0F4F4F-5DF2-CD4D-90DD-50E6102F2706}"/>
              </a:ext>
            </a:extLst>
          </p:cNvPr>
          <p:cNvSpPr/>
          <p:nvPr/>
        </p:nvSpPr>
        <p:spPr>
          <a:xfrm>
            <a:off x="139107" y="1771555"/>
            <a:ext cx="94129" cy="234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519" dirty="0"/>
          </a:p>
        </p:txBody>
      </p:sp>
      <p:grpSp>
        <p:nvGrpSpPr>
          <p:cNvPr id="19" name="Agrupar 3">
            <a:extLst>
              <a:ext uri="{FF2B5EF4-FFF2-40B4-BE49-F238E27FC236}">
                <a16:creationId xmlns:a16="http://schemas.microsoft.com/office/drawing/2014/main" xmlns="" id="{953C2E88-E66D-7F4B-BE9C-862E887AD24A}"/>
              </a:ext>
            </a:extLst>
          </p:cNvPr>
          <p:cNvGrpSpPr/>
          <p:nvPr/>
        </p:nvGrpSpPr>
        <p:grpSpPr>
          <a:xfrm>
            <a:off x="1121506" y="773644"/>
            <a:ext cx="2779818" cy="108000"/>
            <a:chOff x="1086674" y="644107"/>
            <a:chExt cx="2779818" cy="108000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7EC98FAA-18D5-EB46-9C48-4950926F5C4A}"/>
                </a:ext>
              </a:extLst>
            </p:cNvPr>
            <p:cNvSpPr/>
            <p:nvPr/>
          </p:nvSpPr>
          <p:spPr>
            <a:xfrm>
              <a:off x="1086674" y="644107"/>
              <a:ext cx="1764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xmlns="" id="{C008BC00-60FC-044A-92EA-ADC68416D5D5}"/>
                </a:ext>
              </a:extLst>
            </p:cNvPr>
            <p:cNvSpPr/>
            <p:nvPr/>
          </p:nvSpPr>
          <p:spPr>
            <a:xfrm>
              <a:off x="2858492" y="644107"/>
              <a:ext cx="1008000" cy="10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6332415A-F24D-C24C-B902-AF0D8C393D52}"/>
              </a:ext>
            </a:extLst>
          </p:cNvPr>
          <p:cNvSpPr/>
          <p:nvPr/>
        </p:nvSpPr>
        <p:spPr>
          <a:xfrm>
            <a:off x="938969" y="422974"/>
            <a:ext cx="301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_tradnl" sz="200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</a:rPr>
              <a:t>   Planificación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ea typeface="Times New Roman" panose="02020603050405020304" pitchFamily="18" charset="0"/>
              </a:rPr>
              <a:t>  pública</a:t>
            </a:r>
            <a:endParaRPr lang="es-AR" sz="1200" b="1" dirty="0">
              <a:solidFill>
                <a:schemeClr val="bg1"/>
              </a:solidFill>
              <a:latin typeface="Helvetica" pitchFamily="2" charset="0"/>
              <a:ea typeface="Times New Roman" panose="02020603050405020304" pitchFamily="18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9E5F51DF-242B-E045-96E8-17349F375107}"/>
              </a:ext>
            </a:extLst>
          </p:cNvPr>
          <p:cNvSpPr/>
          <p:nvPr/>
        </p:nvSpPr>
        <p:spPr>
          <a:xfrm>
            <a:off x="222687" y="1256374"/>
            <a:ext cx="309151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Políticas públicas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Modelos de Planificación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Planificación estratégica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Análisis situacional</a:t>
            </a:r>
          </a:p>
          <a:p>
            <a:pPr>
              <a:spcAft>
                <a:spcPts val="600"/>
              </a:spcAft>
            </a:pPr>
            <a:endParaRPr lang="es-E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663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4369</TotalTime>
  <Words>948</Words>
  <Application>Microsoft Office PowerPoint</Application>
  <PresentationFormat>Personalizado</PresentationFormat>
  <Paragraphs>286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Sotelo</dc:creator>
  <cp:lastModifiedBy>Claudia</cp:lastModifiedBy>
  <cp:revision>11</cp:revision>
  <cp:lastPrinted>2019-10-21T23:48:20Z</cp:lastPrinted>
  <dcterms:created xsi:type="dcterms:W3CDTF">2019-09-24T20:41:41Z</dcterms:created>
  <dcterms:modified xsi:type="dcterms:W3CDTF">2019-12-14T19:41:31Z</dcterms:modified>
</cp:coreProperties>
</file>