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77" r:id="rId3"/>
  </p:sldMasterIdLst>
  <p:notesMasterIdLst>
    <p:notesMasterId r:id="rId82"/>
  </p:notesMasterIdLst>
  <p:sldIdLst>
    <p:sldId id="256" r:id="rId4"/>
    <p:sldId id="313" r:id="rId5"/>
    <p:sldId id="337" r:id="rId6"/>
    <p:sldId id="435" r:id="rId7"/>
    <p:sldId id="339" r:id="rId8"/>
    <p:sldId id="370" r:id="rId9"/>
    <p:sldId id="371" r:id="rId10"/>
    <p:sldId id="372" r:id="rId11"/>
    <p:sldId id="359" r:id="rId12"/>
    <p:sldId id="374" r:id="rId13"/>
    <p:sldId id="378" r:id="rId14"/>
    <p:sldId id="379" r:id="rId15"/>
    <p:sldId id="377" r:id="rId16"/>
    <p:sldId id="380" r:id="rId17"/>
    <p:sldId id="381" r:id="rId18"/>
    <p:sldId id="415" r:id="rId19"/>
    <p:sldId id="328" r:id="rId20"/>
    <p:sldId id="419" r:id="rId21"/>
    <p:sldId id="464" r:id="rId22"/>
    <p:sldId id="387" r:id="rId23"/>
    <p:sldId id="385" r:id="rId24"/>
    <p:sldId id="408" r:id="rId25"/>
    <p:sldId id="420" r:id="rId26"/>
    <p:sldId id="388" r:id="rId27"/>
    <p:sldId id="390" r:id="rId28"/>
    <p:sldId id="417" r:id="rId29"/>
    <p:sldId id="405" r:id="rId30"/>
    <p:sldId id="389" r:id="rId31"/>
    <p:sldId id="404" r:id="rId32"/>
    <p:sldId id="422" r:id="rId33"/>
    <p:sldId id="410" r:id="rId34"/>
    <p:sldId id="427" r:id="rId35"/>
    <p:sldId id="428" r:id="rId36"/>
    <p:sldId id="429" r:id="rId37"/>
    <p:sldId id="430" r:id="rId38"/>
    <p:sldId id="432" r:id="rId39"/>
    <p:sldId id="465" r:id="rId40"/>
    <p:sldId id="431" r:id="rId41"/>
    <p:sldId id="434" r:id="rId42"/>
    <p:sldId id="433" r:id="rId43"/>
    <p:sldId id="348" r:id="rId44"/>
    <p:sldId id="354" r:id="rId45"/>
    <p:sldId id="411" r:id="rId46"/>
    <p:sldId id="393" r:id="rId47"/>
    <p:sldId id="397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4" r:id="rId57"/>
    <p:sldId id="475" r:id="rId58"/>
    <p:sldId id="476" r:id="rId59"/>
    <p:sldId id="477" r:id="rId60"/>
    <p:sldId id="478" r:id="rId61"/>
    <p:sldId id="479" r:id="rId62"/>
    <p:sldId id="496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94" r:id="rId72"/>
    <p:sldId id="497" r:id="rId73"/>
    <p:sldId id="495" r:id="rId74"/>
    <p:sldId id="488" r:id="rId75"/>
    <p:sldId id="489" r:id="rId76"/>
    <p:sldId id="490" r:id="rId77"/>
    <p:sldId id="491" r:id="rId78"/>
    <p:sldId id="492" r:id="rId79"/>
    <p:sldId id="498" r:id="rId80"/>
    <p:sldId id="493" r:id="rId81"/>
  </p:sldIdLst>
  <p:sldSz cx="10080625" cy="7559675"/>
  <p:notesSz cx="6819900" cy="9918700"/>
  <p:embeddedFontLst>
    <p:embeddedFont>
      <p:font typeface="Georgia" panose="02040502050405020303" pitchFamily="18" charset="0"/>
      <p:regular r:id="rId83"/>
      <p:bold r:id="rId84"/>
      <p:italic r:id="rId85"/>
      <p:boldItalic r:id="rId86"/>
    </p:embeddedFont>
    <p:embeddedFont>
      <p:font typeface="Arial Narrow" panose="020B0606020202030204" pitchFamily="34" charset="0"/>
      <p:regular r:id="rId87"/>
      <p:bold r:id="rId88"/>
      <p:italic r:id="rId89"/>
      <p:boldItalic r:id="rId90"/>
    </p:embeddedFont>
    <p:embeddedFont>
      <p:font typeface="Segoe UI Historic" panose="020B0502040204020203" pitchFamily="34" charset="0"/>
      <p:regular r:id="rId91"/>
    </p:embeddedFont>
    <p:embeddedFont>
      <p:font typeface="Freestyle Script" panose="030804020302050B0404" pitchFamily="66" charset="0"/>
      <p:regular r:id="rId92"/>
    </p:embeddedFont>
    <p:embeddedFont>
      <p:font typeface="Arial Unicode MS" panose="020B0604020202020204" charset="-128"/>
      <p:regular r:id="rId93"/>
    </p:embeddedFont>
    <p:embeddedFont>
      <p:font typeface="Calibri" panose="020F0502020204030204" pitchFamily="34" charset="0"/>
      <p:regular r:id="rId94"/>
      <p:bold r:id="rId95"/>
      <p:italic r:id="rId96"/>
      <p:boldItalic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000000"/>
          </p15:clr>
        </p15:guide>
        <p15:guide id="2" pos="317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6991"/>
    <a:srgbClr val="3F601A"/>
    <a:srgbClr val="F8B334"/>
    <a:srgbClr val="2DAAE2"/>
    <a:srgbClr val="F7A819"/>
    <a:srgbClr val="FF9900"/>
    <a:srgbClr val="FF9933"/>
    <a:srgbClr val="FFCC00"/>
    <a:srgbClr val="CC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B03A1-72C2-4DC9-A0C1-5725AA50F482}">
  <a:tblStyle styleId="{325B03A1-72C2-4DC9-A0C1-5725AA50F4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0844" autoAdjust="0"/>
  </p:normalViewPr>
  <p:slideViewPr>
    <p:cSldViewPr snapToGrid="0">
      <p:cViewPr varScale="1">
        <p:scale>
          <a:sx n="62" d="100"/>
          <a:sy n="62" d="100"/>
        </p:scale>
        <p:origin x="424" y="5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font" Target="fonts/font3.fntdata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font" Target="fonts/font15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font" Target="fonts/font5.fntdata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font" Target="fonts/font11.fntdata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909201776775155E-2"/>
          <c:y val="4.6196640224884206E-2"/>
          <c:w val="0.87957889561325497"/>
          <c:h val="0.79339144829946628"/>
        </c:manualLayout>
      </c:layout>
      <c:lineChart>
        <c:grouping val="standard"/>
        <c:varyColors val="0"/>
        <c:ser>
          <c:idx val="2"/>
          <c:order val="0"/>
          <c:tx>
            <c:strRef>
              <c:f>CIC!$B$22</c:f>
              <c:strCache>
                <c:ptCount val="1"/>
                <c:pt idx="0">
                  <c:v>Investigadores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rgbClr val="3333CC"/>
              </a:solidFill>
              <a:ln>
                <a:solidFill>
                  <a:schemeClr val="tx2"/>
                </a:solidFill>
              </a:ln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0-7041-441C-889C-7CBE6AD7A8F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1-7041-441C-889C-7CBE6AD7A8F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2-7041-441C-889C-7CBE6AD7A8F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3-7041-441C-889C-7CBE6AD7A8FB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4-7041-441C-889C-7CBE6AD7A8F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5-7041-441C-889C-7CBE6AD7A8FB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anchor="b" anchorCtr="0"/>
              <a:lstStyle/>
              <a:p>
                <a:pPr>
                  <a:defRPr sz="1400" b="1"/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CIC!$A$23:$A$39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CIC!$B$23:$B$39</c:f>
              <c:numCache>
                <c:formatCode>General</c:formatCode>
                <c:ptCount val="17"/>
                <c:pt idx="0">
                  <c:v>3619</c:v>
                </c:pt>
                <c:pt idx="1">
                  <c:v>3863</c:v>
                </c:pt>
                <c:pt idx="2">
                  <c:v>4385</c:v>
                </c:pt>
                <c:pt idx="3">
                  <c:v>4638</c:v>
                </c:pt>
                <c:pt idx="4">
                  <c:v>5043</c:v>
                </c:pt>
                <c:pt idx="5">
                  <c:v>5446</c:v>
                </c:pt>
                <c:pt idx="6">
                  <c:v>5813</c:v>
                </c:pt>
                <c:pt idx="7">
                  <c:v>6134</c:v>
                </c:pt>
                <c:pt idx="8">
                  <c:v>6514</c:v>
                </c:pt>
                <c:pt idx="9">
                  <c:v>7113</c:v>
                </c:pt>
                <c:pt idx="10">
                  <c:v>7902</c:v>
                </c:pt>
                <c:pt idx="11">
                  <c:v>8508</c:v>
                </c:pt>
                <c:pt idx="12">
                  <c:v>9236</c:v>
                </c:pt>
                <c:pt idx="13">
                  <c:v>10036</c:v>
                </c:pt>
                <c:pt idx="14">
                  <c:v>10255</c:v>
                </c:pt>
                <c:pt idx="15">
                  <c:v>10619</c:v>
                </c:pt>
                <c:pt idx="16">
                  <c:v>10917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41-441C-889C-7CBE6AD7A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16800"/>
        <c:axId val="81809920"/>
      </c:lineChart>
      <c:catAx>
        <c:axId val="3271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8180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809920"/>
        <c:scaling>
          <c:orientation val="minMax"/>
          <c:max val="13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rgbClr val="FFFFFF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32716800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40345106346543E-2"/>
          <c:y val="8.6665282912074898E-2"/>
          <c:w val="0.91666220088485584"/>
          <c:h val="0.79952370391014127"/>
        </c:manualLayout>
      </c:layout>
      <c:lineChart>
        <c:grouping val="standard"/>
        <c:varyColors val="0"/>
        <c:ser>
          <c:idx val="0"/>
          <c:order val="0"/>
          <c:tx>
            <c:strRef>
              <c:f>BECAS!$B$28</c:f>
              <c:strCache>
                <c:ptCount val="1"/>
                <c:pt idx="0">
                  <c:v>Becarios Totales</c:v>
                </c:pt>
              </c:strCache>
            </c:strRef>
          </c:tx>
          <c:spPr>
            <a:ln>
              <a:solidFill>
                <a:srgbClr val="099F3B"/>
              </a:solidFill>
            </a:ln>
          </c:spPr>
          <c:marker>
            <c:spPr>
              <a:solidFill>
                <a:srgbClr val="00B050"/>
              </a:solidFill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4941-434F-BF70-07E500FDA9F1}"/>
              </c:ext>
            </c:extLst>
          </c:dPt>
          <c:dLbls>
            <c:dLbl>
              <c:idx val="5"/>
              <c:layout>
                <c:manualLayout>
                  <c:x val="-3.5421993556759117E-2"/>
                  <c:y val="-3.647486577903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41-434F-BF70-07E500FDA9F1}"/>
                </c:ext>
              </c:extLst>
            </c:dLbl>
            <c:dLbl>
              <c:idx val="6"/>
              <c:layout>
                <c:manualLayout>
                  <c:x val="-4.6947587989544078E-2"/>
                  <c:y val="-3.1000198079512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41-434F-BF70-07E500FDA9F1}"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41-434F-BF70-07E500FDA9F1}"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41-434F-BF70-07E500FDA9F1}"/>
                </c:ext>
              </c:extLst>
            </c:dLbl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41-434F-BF70-07E500FDA9F1}"/>
                </c:ext>
              </c:extLst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41-434F-BF70-07E500FDA9F1}"/>
                </c:ext>
              </c:extLst>
            </c:dLbl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41-434F-BF70-07E500FDA9F1}"/>
                </c:ext>
              </c:extLst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41-434F-BF70-07E500FDA9F1}"/>
                </c:ext>
              </c:extLst>
            </c:dLbl>
            <c:dLbl>
              <c:idx val="1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41-434F-BF70-07E500FDA9F1}"/>
                </c:ext>
              </c:extLst>
            </c:dLbl>
            <c:dLbl>
              <c:idx val="1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941-434F-BF70-07E500FDA9F1}"/>
                </c:ext>
              </c:extLst>
            </c:dLbl>
            <c:dLbl>
              <c:idx val="1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941-434F-BF70-07E500FDA9F1}"/>
                </c:ext>
              </c:extLst>
            </c:dLbl>
            <c:dLbl>
              <c:idx val="1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41-434F-BF70-07E500FDA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BECAS!$A$29:$A$45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BECAS!$B$29:$B$45</c:f>
              <c:numCache>
                <c:formatCode>General</c:formatCode>
                <c:ptCount val="17"/>
                <c:pt idx="0">
                  <c:v>2199</c:v>
                </c:pt>
                <c:pt idx="1">
                  <c:v>3097</c:v>
                </c:pt>
                <c:pt idx="2">
                  <c:v>3780</c:v>
                </c:pt>
                <c:pt idx="3">
                  <c:v>4726</c:v>
                </c:pt>
                <c:pt idx="4">
                  <c:v>5676</c:v>
                </c:pt>
                <c:pt idx="5">
                  <c:v>6659</c:v>
                </c:pt>
                <c:pt idx="6">
                  <c:v>7372</c:v>
                </c:pt>
                <c:pt idx="7">
                  <c:v>8386</c:v>
                </c:pt>
                <c:pt idx="8">
                  <c:v>8807</c:v>
                </c:pt>
                <c:pt idx="9">
                  <c:v>8970</c:v>
                </c:pt>
                <c:pt idx="10">
                  <c:v>8886</c:v>
                </c:pt>
                <c:pt idx="11">
                  <c:v>9507</c:v>
                </c:pt>
                <c:pt idx="12">
                  <c:v>10092</c:v>
                </c:pt>
                <c:pt idx="13">
                  <c:v>11017</c:v>
                </c:pt>
                <c:pt idx="14">
                  <c:v>11385</c:v>
                </c:pt>
                <c:pt idx="15">
                  <c:v>10895</c:v>
                </c:pt>
                <c:pt idx="16">
                  <c:v>10245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941-434F-BF70-07E500FDA9F1}"/>
            </c:ext>
          </c:extLst>
        </c:ser>
        <c:ser>
          <c:idx val="1"/>
          <c:order val="1"/>
          <c:tx>
            <c:strRef>
              <c:f>BECAS!$E$28</c:f>
              <c:strCache>
                <c:ptCount val="1"/>
                <c:pt idx="0">
                  <c:v>Bec. Doctorales </c:v>
                </c:pt>
              </c:strCache>
            </c:strRef>
          </c:tx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D-4941-434F-BF70-07E500FDA9F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41-434F-BF70-07E500FDA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BECAS!$A$29:$A$45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BECAS!$E$29:$E$45</c:f>
              <c:numCache>
                <c:formatCode>0</c:formatCode>
                <c:ptCount val="17"/>
                <c:pt idx="0">
                  <c:v>1721.0378562313908</c:v>
                </c:pt>
                <c:pt idx="1">
                  <c:v>2500.7631578947367</c:v>
                </c:pt>
                <c:pt idx="2">
                  <c:v>3335.4744525547444</c:v>
                </c:pt>
                <c:pt idx="3">
                  <c:v>4183.6889370932759</c:v>
                </c:pt>
                <c:pt idx="4">
                  <c:v>5062.679764243615</c:v>
                </c:pt>
                <c:pt idx="5">
                  <c:v>5964.4219609040929</c:v>
                </c:pt>
                <c:pt idx="6">
                  <c:v>6200.8713910761153</c:v>
                </c:pt>
                <c:pt idx="7">
                  <c:v>6845.6311763991744</c:v>
                </c:pt>
                <c:pt idx="8">
                  <c:v>7070.2251648101837</c:v>
                </c:pt>
                <c:pt idx="9">
                  <c:v>7210.9771026978005</c:v>
                </c:pt>
                <c:pt idx="10">
                  <c:v>7031</c:v>
                </c:pt>
                <c:pt idx="11">
                  <c:v>7464</c:v>
                </c:pt>
                <c:pt idx="12">
                  <c:v>7728</c:v>
                </c:pt>
                <c:pt idx="13">
                  <c:v>8344</c:v>
                </c:pt>
                <c:pt idx="14">
                  <c:v>8413</c:v>
                </c:pt>
                <c:pt idx="15">
                  <c:v>8254</c:v>
                </c:pt>
                <c:pt idx="16">
                  <c:v>7765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941-434F-BF70-07E500FDA9F1}"/>
            </c:ext>
          </c:extLst>
        </c:ser>
        <c:ser>
          <c:idx val="2"/>
          <c:order val="2"/>
          <c:tx>
            <c:strRef>
              <c:f>BECAS!$H$28</c:f>
              <c:strCache>
                <c:ptCount val="1"/>
                <c:pt idx="0">
                  <c:v>Bec. Postdoctorales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0-4941-434F-BF70-07E500FDA9F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941-434F-BF70-07E500FDA9F1}"/>
                </c:ext>
              </c:extLst>
            </c:dLbl>
            <c:dLbl>
              <c:idx val="1"/>
              <c:layout>
                <c:manualLayout>
                  <c:x val="-2.2285186760031606E-2"/>
                  <c:y val="-3.1789363171708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941-434F-BF70-07E500FDA9F1}"/>
                </c:ext>
              </c:extLst>
            </c:dLbl>
            <c:dLbl>
              <c:idx val="2"/>
              <c:layout>
                <c:manualLayout>
                  <c:x val="-2.2285186760031606E-2"/>
                  <c:y val="-3.4596380715568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941-434F-BF70-07E500FDA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BECAS!$A$29:$A$45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BECAS!$H$29:$H$45</c:f>
              <c:numCache>
                <c:formatCode>0</c:formatCode>
                <c:ptCount val="17"/>
                <c:pt idx="0">
                  <c:v>477.96214376860911</c:v>
                </c:pt>
                <c:pt idx="1">
                  <c:v>596.23684210526312</c:v>
                </c:pt>
                <c:pt idx="2">
                  <c:v>444.52554744525548</c:v>
                </c:pt>
                <c:pt idx="3">
                  <c:v>542.31106290672449</c:v>
                </c:pt>
                <c:pt idx="4">
                  <c:v>613.32023575638505</c:v>
                </c:pt>
                <c:pt idx="5">
                  <c:v>694.57803909590712</c:v>
                </c:pt>
                <c:pt idx="6">
                  <c:v>1171.1286089238845</c:v>
                </c:pt>
                <c:pt idx="7">
                  <c:v>1540.3688236008254</c:v>
                </c:pt>
                <c:pt idx="8">
                  <c:v>1736.7748351898158</c:v>
                </c:pt>
                <c:pt idx="9">
                  <c:v>1759.022897302199</c:v>
                </c:pt>
                <c:pt idx="10">
                  <c:v>1855</c:v>
                </c:pt>
                <c:pt idx="11">
                  <c:v>2043</c:v>
                </c:pt>
                <c:pt idx="12">
                  <c:v>2364</c:v>
                </c:pt>
                <c:pt idx="13">
                  <c:v>2673</c:v>
                </c:pt>
                <c:pt idx="14">
                  <c:v>2972</c:v>
                </c:pt>
                <c:pt idx="15">
                  <c:v>2641</c:v>
                </c:pt>
                <c:pt idx="16">
                  <c:v>2480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941-434F-BF70-07E500FDA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54464"/>
        <c:axId val="34088640"/>
      </c:lineChart>
      <c:catAx>
        <c:axId val="3385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15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34088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8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rgbClr val="FFFFFF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33854464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10468157325385752"/>
          <c:y val="0.17354933699403241"/>
          <c:w val="0.16916420456419609"/>
          <c:h val="0.1668411659068932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792218603338071E-2"/>
          <c:y val="8.6182761637553923E-2"/>
          <c:w val="0.89306259807428723"/>
          <c:h val="0.72196340594276853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0-54AA-4752-A3A3-3B92EA99618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1-54AA-4752-A3A3-3B92EA99618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2-54AA-4752-A3A3-3B92EA99618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3-54AA-4752-A3A3-3B92EA99618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4-54AA-4752-A3A3-3B92EA996181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5-54AA-4752-A3A3-3B92EA9961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'CPA.'!$A$34:$A$50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'CPA.'!$B$34:$B$50</c:f>
              <c:numCache>
                <c:formatCode>General</c:formatCode>
                <c:ptCount val="17"/>
                <c:pt idx="0">
                  <c:v>2420</c:v>
                </c:pt>
                <c:pt idx="1">
                  <c:v>2392</c:v>
                </c:pt>
                <c:pt idx="2">
                  <c:v>2330</c:v>
                </c:pt>
                <c:pt idx="3">
                  <c:v>2318</c:v>
                </c:pt>
                <c:pt idx="4">
                  <c:v>2319</c:v>
                </c:pt>
                <c:pt idx="5">
                  <c:v>2291</c:v>
                </c:pt>
                <c:pt idx="6">
                  <c:v>2303</c:v>
                </c:pt>
                <c:pt idx="7">
                  <c:v>2256</c:v>
                </c:pt>
                <c:pt idx="8">
                  <c:v>2317</c:v>
                </c:pt>
                <c:pt idx="9">
                  <c:v>2327</c:v>
                </c:pt>
                <c:pt idx="10">
                  <c:v>2361</c:v>
                </c:pt>
                <c:pt idx="11">
                  <c:v>2425</c:v>
                </c:pt>
                <c:pt idx="12">
                  <c:v>2553</c:v>
                </c:pt>
                <c:pt idx="13">
                  <c:v>2653</c:v>
                </c:pt>
                <c:pt idx="14">
                  <c:v>2683</c:v>
                </c:pt>
                <c:pt idx="15">
                  <c:v>2636</c:v>
                </c:pt>
                <c:pt idx="16">
                  <c:v>2791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4AA-4752-A3A3-3B92EA996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28736"/>
        <c:axId val="33706496"/>
      </c:lineChart>
      <c:catAx>
        <c:axId val="358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3370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06496"/>
        <c:scaling>
          <c:orientation val="minMax"/>
          <c:max val="4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rgbClr val="FFFFFF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35828736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7833178200974E-2"/>
          <c:y val="5.2705839515725272E-2"/>
          <c:w val="0.91884391447874114"/>
          <c:h val="0.83083013467247235"/>
        </c:manualLayout>
      </c:layout>
      <c:lineChart>
        <c:grouping val="standard"/>
        <c:varyColors val="0"/>
        <c:ser>
          <c:idx val="0"/>
          <c:order val="0"/>
          <c:tx>
            <c:strRef>
              <c:f>PA!$B$34</c:f>
              <c:strCache>
                <c:ptCount val="1"/>
                <c:pt idx="0">
                  <c:v>PERSONAL ADMINISTRATIVO (P.A.)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0-6785-487B-8522-ED7A17DD490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1-6785-487B-8522-ED7A17DD490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2-6785-487B-8522-ED7A17DD4902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3-6785-487B-8522-ED7A17DD4902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4-6785-487B-8522-ED7A17DD4902}"/>
              </c:ext>
            </c:extLst>
          </c:dPt>
          <c:dLbls>
            <c:dLbl>
              <c:idx val="4"/>
              <c:layout>
                <c:manualLayout>
                  <c:x val="-2.0294667639388527E-2"/>
                  <c:y val="2.6352110610451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85-487B-8522-ED7A17DD4902}"/>
                </c:ext>
              </c:extLst>
            </c:dLbl>
            <c:dLbl>
              <c:idx val="5"/>
              <c:layout>
                <c:manualLayout>
                  <c:x val="-2.0294667639388527E-2"/>
                  <c:y val="2.8921153641921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785-487B-8522-ED7A17DD4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PA!$A$35:$A$51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PA!$B$35:$B$51</c:f>
              <c:numCache>
                <c:formatCode>General</c:formatCode>
                <c:ptCount val="17"/>
                <c:pt idx="0">
                  <c:v>475</c:v>
                </c:pt>
                <c:pt idx="1">
                  <c:v>507</c:v>
                </c:pt>
                <c:pt idx="2">
                  <c:v>524</c:v>
                </c:pt>
                <c:pt idx="3">
                  <c:v>488</c:v>
                </c:pt>
                <c:pt idx="4">
                  <c:v>546</c:v>
                </c:pt>
                <c:pt idx="5">
                  <c:v>593</c:v>
                </c:pt>
                <c:pt idx="6">
                  <c:v>736</c:v>
                </c:pt>
                <c:pt idx="7">
                  <c:v>784</c:v>
                </c:pt>
                <c:pt idx="8">
                  <c:v>919</c:v>
                </c:pt>
                <c:pt idx="9">
                  <c:v>1020</c:v>
                </c:pt>
                <c:pt idx="10">
                  <c:v>1163</c:v>
                </c:pt>
                <c:pt idx="11">
                  <c:v>1371</c:v>
                </c:pt>
                <c:pt idx="12">
                  <c:v>1584</c:v>
                </c:pt>
                <c:pt idx="13">
                  <c:v>1565</c:v>
                </c:pt>
                <c:pt idx="14">
                  <c:v>1464</c:v>
                </c:pt>
                <c:pt idx="15">
                  <c:v>1380</c:v>
                </c:pt>
                <c:pt idx="16">
                  <c:v>1308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85-487B-8522-ED7A17DD4902}"/>
            </c:ext>
          </c:extLst>
        </c:ser>
        <c:ser>
          <c:idx val="1"/>
          <c:order val="1"/>
          <c:tx>
            <c:strRef>
              <c:f>PA!$E$34</c:f>
              <c:strCache>
                <c:ptCount val="1"/>
                <c:pt idx="0">
                  <c:v>P.A. en SEDE CENTRAL</c:v>
                </c:pt>
              </c:strCache>
            </c:strRef>
          </c:tx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6785-487B-8522-ED7A17DD490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6785-487B-8522-ED7A17DD490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6785-487B-8522-ED7A17DD4902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B-6785-487B-8522-ED7A17DD4902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C-6785-487B-8522-ED7A17DD4902}"/>
              </c:ext>
            </c:extLst>
          </c:dPt>
          <c:dLbls>
            <c:dLbl>
              <c:idx val="0"/>
              <c:layout>
                <c:manualLayout>
                  <c:x val="-9.4483528944926797E-3"/>
                  <c:y val="-2.8276237085372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85-487B-8522-ED7A17DD4902}"/>
                </c:ext>
              </c:extLst>
            </c:dLbl>
            <c:dLbl>
              <c:idx val="1"/>
              <c:layout>
                <c:manualLayout>
                  <c:x val="-1.6534617565362189E-2"/>
                  <c:y val="-3.04513322457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85-487B-8522-ED7A17DD4902}"/>
                </c:ext>
              </c:extLst>
            </c:dLbl>
            <c:dLbl>
              <c:idx val="2"/>
              <c:layout>
                <c:manualLayout>
                  <c:x val="-2.0077749900796943E-2"/>
                  <c:y val="-3.045150351312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85-487B-8522-ED7A17DD4902}"/>
                </c:ext>
              </c:extLst>
            </c:dLbl>
            <c:dLbl>
              <c:idx val="3"/>
              <c:layout>
                <c:manualLayout>
                  <c:x val="-2.0077842896396299E-2"/>
                  <c:y val="-3.697661772702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85-487B-8522-ED7A17DD4902}"/>
                </c:ext>
              </c:extLst>
            </c:dLbl>
            <c:dLbl>
              <c:idx val="4"/>
              <c:layout>
                <c:manualLayout>
                  <c:x val="-1.3549568284795071E-2"/>
                  <c:y val="2.9686809380041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785-487B-8522-ED7A17DD4902}"/>
                </c:ext>
              </c:extLst>
            </c:dLbl>
            <c:dLbl>
              <c:idx val="5"/>
              <c:layout>
                <c:manualLayout>
                  <c:x val="-1.5969074153270778E-2"/>
                  <c:y val="2.675284086599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785-487B-8522-ED7A17DD4902}"/>
                </c:ext>
              </c:extLst>
            </c:dLbl>
            <c:dLbl>
              <c:idx val="6"/>
              <c:layout>
                <c:manualLayout>
                  <c:x val="-1.3354231123885977E-2"/>
                  <c:y val="2.8562424802935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785-487B-8522-ED7A17DD4902}"/>
                </c:ext>
              </c:extLst>
            </c:dLbl>
            <c:dLbl>
              <c:idx val="7"/>
              <c:layout>
                <c:manualLayout>
                  <c:x val="-2.4351141410838023E-2"/>
                  <c:y val="-3.2757928380339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785-487B-8522-ED7A17DD4902}"/>
                </c:ext>
              </c:extLst>
            </c:dLbl>
            <c:dLbl>
              <c:idx val="8"/>
              <c:layout>
                <c:manualLayout>
                  <c:x val="-2.59964948470898E-2"/>
                  <c:y val="-3.0102913436398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785-487B-8522-ED7A17DD4902}"/>
                </c:ext>
              </c:extLst>
            </c:dLbl>
            <c:dLbl>
              <c:idx val="9"/>
              <c:layout>
                <c:manualLayout>
                  <c:x val="-2.645834878651894E-2"/>
                  <c:y val="-3.3099388587987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785-487B-8522-ED7A17DD4902}"/>
                </c:ext>
              </c:extLst>
            </c:dLbl>
            <c:dLbl>
              <c:idx val="10"/>
              <c:layout>
                <c:manualLayout>
                  <c:x val="-3.1547846190830578E-2"/>
                  <c:y val="-3.5045388112613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785-487B-8522-ED7A17DD4902}"/>
                </c:ext>
              </c:extLst>
            </c:dLbl>
            <c:dLbl>
              <c:idx val="11"/>
              <c:layout>
                <c:manualLayout>
                  <c:x val="-1.2779552715654952E-2"/>
                  <c:y val="3.7231798973055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785-487B-8522-ED7A17DD4902}"/>
                </c:ext>
              </c:extLst>
            </c:dLbl>
            <c:dLbl>
              <c:idx val="12"/>
              <c:layout>
                <c:manualLayout>
                  <c:x val="-2.1299254526091587E-2"/>
                  <c:y val="4.3884523434326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785-487B-8522-ED7A17DD4902}"/>
                </c:ext>
              </c:extLst>
            </c:dLbl>
            <c:dLbl>
              <c:idx val="13"/>
              <c:layout>
                <c:manualLayout>
                  <c:x val="-2.4139155129570464E-2"/>
                  <c:y val="3.853564547206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785-487B-8522-ED7A17DD4902}"/>
                </c:ext>
              </c:extLst>
            </c:dLbl>
            <c:dLbl>
              <c:idx val="14"/>
              <c:layout>
                <c:manualLayout>
                  <c:x val="-2.4139155129570464E-2"/>
                  <c:y val="3.596660244059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785-487B-8522-ED7A17DD4902}"/>
                </c:ext>
              </c:extLst>
            </c:dLbl>
            <c:dLbl>
              <c:idx val="1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6785-487B-8522-ED7A17DD4902}"/>
                </c:ext>
              </c:extLst>
            </c:dLbl>
            <c:dLbl>
              <c:idx val="1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785-487B-8522-ED7A17DD4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b" anchorCtr="0"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PA!$A$35:$A$51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PA!$E$35:$E$51</c:f>
              <c:numCache>
                <c:formatCode>General</c:formatCode>
                <c:ptCount val="17"/>
                <c:pt idx="4">
                  <c:v>417</c:v>
                </c:pt>
                <c:pt idx="5">
                  <c:v>424</c:v>
                </c:pt>
                <c:pt idx="6">
                  <c:v>454</c:v>
                </c:pt>
                <c:pt idx="7">
                  <c:v>469</c:v>
                </c:pt>
                <c:pt idx="8">
                  <c:v>505</c:v>
                </c:pt>
                <c:pt idx="9">
                  <c:v>544</c:v>
                </c:pt>
                <c:pt idx="10">
                  <c:v>582</c:v>
                </c:pt>
                <c:pt idx="11">
                  <c:v>635</c:v>
                </c:pt>
                <c:pt idx="12">
                  <c:v>751</c:v>
                </c:pt>
                <c:pt idx="13">
                  <c:v>719</c:v>
                </c:pt>
                <c:pt idx="14">
                  <c:v>666</c:v>
                </c:pt>
                <c:pt idx="15">
                  <c:v>612</c:v>
                </c:pt>
                <c:pt idx="16">
                  <c:v>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785-487B-8522-ED7A17DD4902}"/>
            </c:ext>
          </c:extLst>
        </c:ser>
        <c:ser>
          <c:idx val="2"/>
          <c:order val="2"/>
          <c:tx>
            <c:strRef>
              <c:f>PA!$F$34</c:f>
              <c:strCache>
                <c:ptCount val="1"/>
                <c:pt idx="0">
                  <c:v>P.A. en RED INSTITUCIONAL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A-6785-487B-8522-ED7A17DD490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B-6785-487B-8522-ED7A17DD490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C-6785-487B-8522-ED7A17DD4902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D-6785-487B-8522-ED7A17DD4902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E-6785-487B-8522-ED7A17DD4902}"/>
              </c:ext>
            </c:extLst>
          </c:dPt>
          <c:dLbls>
            <c:dLbl>
              <c:idx val="0"/>
              <c:layout>
                <c:manualLayout>
                  <c:x val="-5.905220559057925E-3"/>
                  <c:y val="1.740076128330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785-487B-8522-ED7A17DD4902}"/>
                </c:ext>
              </c:extLst>
            </c:dLbl>
            <c:dLbl>
              <c:idx val="1"/>
              <c:layout>
                <c:manualLayout>
                  <c:x val="-3.5431323354347547E-3"/>
                  <c:y val="2.3926046764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785-487B-8522-ED7A17DD4902}"/>
                </c:ext>
              </c:extLst>
            </c:dLbl>
            <c:dLbl>
              <c:idx val="2"/>
              <c:layout>
                <c:manualLayout>
                  <c:x val="-1.2991485229927435E-2"/>
                  <c:y val="2.6101141924959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785-487B-8522-ED7A17DD4902}"/>
                </c:ext>
              </c:extLst>
            </c:dLbl>
            <c:dLbl>
              <c:idx val="3"/>
              <c:layout>
                <c:manualLayout>
                  <c:x val="-1.6534710560961546E-2"/>
                  <c:y val="3.04513322457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785-487B-8522-ED7A17DD4902}"/>
                </c:ext>
              </c:extLst>
            </c:dLbl>
            <c:dLbl>
              <c:idx val="4"/>
              <c:layout>
                <c:manualLayout>
                  <c:x val="-2.8114669638444608E-2"/>
                  <c:y val="-3.677129954131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6785-487B-8522-ED7A17DD4902}"/>
                </c:ext>
              </c:extLst>
            </c:dLbl>
            <c:dLbl>
              <c:idx val="5"/>
              <c:layout>
                <c:manualLayout>
                  <c:x val="-3.0952097954281211E-2"/>
                  <c:y val="-3.123915868897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6785-487B-8522-ED7A17DD4902}"/>
                </c:ext>
              </c:extLst>
            </c:dLbl>
            <c:dLbl>
              <c:idx val="6"/>
              <c:layout>
                <c:manualLayout>
                  <c:x val="-1.9368345729946695E-2"/>
                  <c:y val="2.7454776245454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6785-487B-8522-ED7A17DD4902}"/>
                </c:ext>
              </c:extLst>
            </c:dLbl>
            <c:dLbl>
              <c:idx val="7"/>
              <c:layout>
                <c:manualLayout>
                  <c:x val="-1.6046891902090514E-2"/>
                  <c:y val="3.259286230839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6785-487B-8522-ED7A17DD4902}"/>
                </c:ext>
              </c:extLst>
            </c:dLbl>
            <c:dLbl>
              <c:idx val="8"/>
              <c:layout>
                <c:manualLayout>
                  <c:x val="-1.3432506240234348E-2"/>
                  <c:y val="4.2869034434279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6785-487B-8522-ED7A17DD4902}"/>
                </c:ext>
              </c:extLst>
            </c:dLbl>
            <c:dLbl>
              <c:idx val="9"/>
              <c:layout>
                <c:manualLayout>
                  <c:x val="-1.1064319835419934E-2"/>
                  <c:y val="3.002381927692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6785-487B-8522-ED7A17DD4902}"/>
                </c:ext>
              </c:extLst>
            </c:dLbl>
            <c:dLbl>
              <c:idx val="10"/>
              <c:layout>
                <c:manualLayout>
                  <c:x val="-1.7927599305677843E-2"/>
                  <c:y val="3.219900980585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6785-487B-8522-ED7A17DD4902}"/>
                </c:ext>
              </c:extLst>
            </c:dLbl>
            <c:dLbl>
              <c:idx val="11"/>
              <c:layout>
                <c:manualLayout>
                  <c:x val="-2.9818956336528223E-2"/>
                  <c:y val="-3.082851637764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6785-487B-8522-ED7A17DD4902}"/>
                </c:ext>
              </c:extLst>
            </c:dLbl>
            <c:dLbl>
              <c:idx val="12"/>
              <c:layout>
                <c:manualLayout>
                  <c:x val="-2.1299254526091587E-2"/>
                  <c:y val="-2.8259473346178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6785-487B-8522-ED7A17DD4902}"/>
                </c:ext>
              </c:extLst>
            </c:dLbl>
            <c:dLbl>
              <c:idx val="13"/>
              <c:layout>
                <c:manualLayout>
                  <c:x val="-2.8399006034788888E-2"/>
                  <c:y val="-2.8259473346178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6785-487B-8522-ED7A17DD4902}"/>
                </c:ext>
              </c:extLst>
            </c:dLbl>
            <c:dLbl>
              <c:idx val="14"/>
              <c:layout>
                <c:manualLayout>
                  <c:x val="-2.1299254526091587E-2"/>
                  <c:y val="-3.3397559409120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6785-487B-8522-ED7A17DD4902}"/>
                </c:ext>
              </c:extLst>
            </c:dLbl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6785-487B-8522-ED7A17DD4902}"/>
                </c:ext>
              </c:extLst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6785-487B-8522-ED7A17DD4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PA!$A$35:$A$51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PA!$F$35:$F$51</c:f>
              <c:numCache>
                <c:formatCode>General</c:formatCode>
                <c:ptCount val="17"/>
                <c:pt idx="4">
                  <c:v>129</c:v>
                </c:pt>
                <c:pt idx="5">
                  <c:v>169</c:v>
                </c:pt>
                <c:pt idx="6">
                  <c:v>282</c:v>
                </c:pt>
                <c:pt idx="7">
                  <c:v>315</c:v>
                </c:pt>
                <c:pt idx="8">
                  <c:v>414</c:v>
                </c:pt>
                <c:pt idx="9">
                  <c:v>476</c:v>
                </c:pt>
                <c:pt idx="10">
                  <c:v>581</c:v>
                </c:pt>
                <c:pt idx="11">
                  <c:v>736</c:v>
                </c:pt>
                <c:pt idx="12">
                  <c:v>833</c:v>
                </c:pt>
                <c:pt idx="13">
                  <c:v>846</c:v>
                </c:pt>
                <c:pt idx="14">
                  <c:v>798</c:v>
                </c:pt>
                <c:pt idx="15">
                  <c:v>768</c:v>
                </c:pt>
                <c:pt idx="16">
                  <c:v>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6785-487B-8522-ED7A17DD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00896"/>
        <c:axId val="34090368"/>
      </c:lineChart>
      <c:catAx>
        <c:axId val="884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12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3409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9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rgbClr val="FFFFFF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88400896"/>
        <c:crosses val="autoZero"/>
        <c:crossBetween val="between"/>
        <c:majorUnit val="200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10382754871296039"/>
          <c:y val="9.965471203549707E-2"/>
          <c:w val="0.22963782881772365"/>
          <c:h val="0.23894770379136135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0.43287</cdr:x>
      <cdr:y>0.32406</cdr:y>
    </cdr:from>
    <cdr:to>
      <cdr:x>0.49407</cdr:x>
      <cdr:y>0.37913</cdr:y>
    </cdr:to>
    <cdr:sp macro="" textlink="">
      <cdr:nvSpPr>
        <cdr:cNvPr id="14" name="10 CuadroTexto"/>
        <cdr:cNvSpPr txBox="1"/>
      </cdr:nvSpPr>
      <cdr:spPr>
        <a:xfrm xmlns:a="http://schemas.openxmlformats.org/drawingml/2006/main">
          <a:off x="4490066" y="1820255"/>
          <a:ext cx="634811" cy="30933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6,19%</a:t>
          </a:r>
        </a:p>
      </cdr:txBody>
    </cdr:sp>
  </cdr:relSizeAnchor>
  <cdr:relSizeAnchor xmlns:cdr="http://schemas.openxmlformats.org/drawingml/2006/chartDrawing">
    <cdr:from>
      <cdr:x>0.48654</cdr:x>
      <cdr:y>0.30223</cdr:y>
    </cdr:from>
    <cdr:to>
      <cdr:x>0.54774</cdr:x>
      <cdr:y>0.3573</cdr:y>
    </cdr:to>
    <cdr:sp macro="" textlink="">
      <cdr:nvSpPr>
        <cdr:cNvPr id="15" name="10 CuadroTexto"/>
        <cdr:cNvSpPr txBox="1"/>
      </cdr:nvSpPr>
      <cdr:spPr>
        <a:xfrm xmlns:a="http://schemas.openxmlformats.org/drawingml/2006/main">
          <a:off x="5046788" y="1697627"/>
          <a:ext cx="634811" cy="30933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9,20%</a:t>
          </a:r>
        </a:p>
      </cdr:txBody>
    </cdr:sp>
  </cdr:relSizeAnchor>
  <cdr:relSizeAnchor xmlns:cdr="http://schemas.openxmlformats.org/drawingml/2006/chartDrawing">
    <cdr:from>
      <cdr:x>0.53164</cdr:x>
      <cdr:y>0.26148</cdr:y>
    </cdr:from>
    <cdr:to>
      <cdr:x>0.60161</cdr:x>
      <cdr:y>0.31655</cdr:y>
    </cdr:to>
    <cdr:sp macro="" textlink="">
      <cdr:nvSpPr>
        <cdr:cNvPr id="16" name="10 CuadroTexto"/>
        <cdr:cNvSpPr txBox="1"/>
      </cdr:nvSpPr>
      <cdr:spPr>
        <a:xfrm xmlns:a="http://schemas.openxmlformats.org/drawingml/2006/main">
          <a:off x="5514562" y="1468765"/>
          <a:ext cx="725779" cy="30933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11,09%</a:t>
          </a:r>
        </a:p>
      </cdr:txBody>
    </cdr:sp>
  </cdr:relSizeAnchor>
  <cdr:relSizeAnchor xmlns:cdr="http://schemas.openxmlformats.org/drawingml/2006/chartDrawing">
    <cdr:from>
      <cdr:x>0.58644</cdr:x>
      <cdr:y>0.21113</cdr:y>
    </cdr:from>
    <cdr:to>
      <cdr:x>0.64764</cdr:x>
      <cdr:y>0.2662</cdr:y>
    </cdr:to>
    <cdr:sp macro="" textlink="">
      <cdr:nvSpPr>
        <cdr:cNvPr id="17" name="10 CuadroTexto"/>
        <cdr:cNvSpPr txBox="1"/>
      </cdr:nvSpPr>
      <cdr:spPr>
        <a:xfrm xmlns:a="http://schemas.openxmlformats.org/drawingml/2006/main">
          <a:off x="6082991" y="1185916"/>
          <a:ext cx="634811" cy="30933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7,67%</a:t>
          </a:r>
        </a:p>
      </cdr:txBody>
    </cdr:sp>
  </cdr:relSizeAnchor>
  <cdr:relSizeAnchor xmlns:cdr="http://schemas.openxmlformats.org/drawingml/2006/chartDrawing">
    <cdr:from>
      <cdr:x>0.6449</cdr:x>
      <cdr:y>0.17081</cdr:y>
    </cdr:from>
    <cdr:to>
      <cdr:x>0.7061</cdr:x>
      <cdr:y>0.22588</cdr:y>
    </cdr:to>
    <cdr:sp macro="" textlink="">
      <cdr:nvSpPr>
        <cdr:cNvPr id="18" name="10 CuadroTexto"/>
        <cdr:cNvSpPr txBox="1"/>
      </cdr:nvSpPr>
      <cdr:spPr>
        <a:xfrm xmlns:a="http://schemas.openxmlformats.org/drawingml/2006/main">
          <a:off x="6689380" y="959453"/>
          <a:ext cx="634811" cy="30933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8,56%</a:t>
          </a:r>
        </a:p>
      </cdr:txBody>
    </cdr:sp>
  </cdr:relSizeAnchor>
  <cdr:relSizeAnchor xmlns:cdr="http://schemas.openxmlformats.org/drawingml/2006/chartDrawing">
    <cdr:from>
      <cdr:x>0.09881</cdr:x>
      <cdr:y>0.22597</cdr:y>
    </cdr:from>
    <cdr:to>
      <cdr:x>0.14338</cdr:x>
      <cdr:y>0.26909</cdr:y>
    </cdr:to>
    <cdr:sp macro="" textlink="">
      <cdr:nvSpPr>
        <cdr:cNvPr id="19" name="2 Cerrar llave"/>
        <cdr:cNvSpPr/>
      </cdr:nvSpPr>
      <cdr:spPr>
        <a:xfrm xmlns:a="http://schemas.openxmlformats.org/drawingml/2006/main" rot="16200000">
          <a:off x="1134982" y="1159253"/>
          <a:ext cx="242206" cy="462312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0.15206</cdr:x>
      <cdr:y>0.22273</cdr:y>
    </cdr:from>
    <cdr:to>
      <cdr:x>0.27326</cdr:x>
      <cdr:y>0.29556</cdr:y>
    </cdr:to>
    <cdr:sp macro="" textlink="">
      <cdr:nvSpPr>
        <cdr:cNvPr id="20" name="2 CuadroTexto"/>
        <cdr:cNvSpPr txBox="1"/>
      </cdr:nvSpPr>
      <cdr:spPr>
        <a:xfrm xmlns:a="http://schemas.openxmlformats.org/drawingml/2006/main">
          <a:off x="1577277" y="1251106"/>
          <a:ext cx="1257174" cy="409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Crecimiento Anual</a:t>
          </a:r>
        </a:p>
      </cdr:txBody>
    </cdr:sp>
  </cdr:relSizeAnchor>
  <cdr:relSizeAnchor xmlns:cdr="http://schemas.openxmlformats.org/drawingml/2006/chartDrawing">
    <cdr:from>
      <cdr:x>0.69726</cdr:x>
      <cdr:y>0.12925</cdr:y>
    </cdr:from>
    <cdr:to>
      <cdr:x>0.75846</cdr:x>
      <cdr:y>0.18432</cdr:y>
    </cdr:to>
    <cdr:sp macro="" textlink="">
      <cdr:nvSpPr>
        <cdr:cNvPr id="25" name="10 CuadroTexto"/>
        <cdr:cNvSpPr txBox="1"/>
      </cdr:nvSpPr>
      <cdr:spPr>
        <a:xfrm xmlns:a="http://schemas.openxmlformats.org/drawingml/2006/main">
          <a:off x="7232496" y="725994"/>
          <a:ext cx="634811" cy="30932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8,66%</a:t>
          </a:r>
        </a:p>
      </cdr:txBody>
    </cdr:sp>
  </cdr:relSizeAnchor>
  <cdr:relSizeAnchor xmlns:cdr="http://schemas.openxmlformats.org/drawingml/2006/chartDrawing">
    <cdr:from>
      <cdr:x>0.7497</cdr:x>
      <cdr:y>0.09066</cdr:y>
    </cdr:from>
    <cdr:to>
      <cdr:x>0.81089</cdr:x>
      <cdr:y>0.14611</cdr:y>
    </cdr:to>
    <cdr:sp macro="" textlink="">
      <cdr:nvSpPr>
        <cdr:cNvPr id="31" name="10 CuadroTexto"/>
        <cdr:cNvSpPr txBox="1"/>
      </cdr:nvSpPr>
      <cdr:spPr>
        <a:xfrm xmlns:a="http://schemas.openxmlformats.org/drawingml/2006/main">
          <a:off x="7776382" y="509224"/>
          <a:ext cx="634707" cy="31146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2,18%</a:t>
          </a:r>
        </a:p>
      </cdr:txBody>
    </cdr:sp>
  </cdr:relSizeAnchor>
  <cdr:relSizeAnchor xmlns:cdr="http://schemas.openxmlformats.org/drawingml/2006/chartDrawing">
    <cdr:from>
      <cdr:x>0.77147</cdr:x>
      <cdr:y>0.14043</cdr:y>
    </cdr:from>
    <cdr:to>
      <cdr:x>0.81859</cdr:x>
      <cdr:y>0.20558</cdr:y>
    </cdr:to>
    <cdr:sp macro="" textlink="">
      <cdr:nvSpPr>
        <cdr:cNvPr id="34" name="2 Cerrar llave"/>
        <cdr:cNvSpPr/>
      </cdr:nvSpPr>
      <cdr:spPr>
        <a:xfrm xmlns:a="http://schemas.openxmlformats.org/drawingml/2006/main" rot="15827405">
          <a:off x="8063636" y="727385"/>
          <a:ext cx="365949" cy="48876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0.71257</cdr:x>
      <cdr:y>0.17943</cdr:y>
    </cdr:from>
    <cdr:to>
      <cdr:x>0.75969</cdr:x>
      <cdr:y>0.24458</cdr:y>
    </cdr:to>
    <cdr:sp macro="" textlink="">
      <cdr:nvSpPr>
        <cdr:cNvPr id="35" name="2 Cerrar llave"/>
        <cdr:cNvSpPr/>
      </cdr:nvSpPr>
      <cdr:spPr>
        <a:xfrm xmlns:a="http://schemas.openxmlformats.org/drawingml/2006/main" rot="14664299">
          <a:off x="7452749" y="946482"/>
          <a:ext cx="365950" cy="48876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0.66264</cdr:x>
      <cdr:y>0.22601</cdr:y>
    </cdr:from>
    <cdr:to>
      <cdr:x>0.70975</cdr:x>
      <cdr:y>0.29116</cdr:y>
    </cdr:to>
    <cdr:sp macro="" textlink="">
      <cdr:nvSpPr>
        <cdr:cNvPr id="40" name="2 Cerrar llave"/>
        <cdr:cNvSpPr/>
      </cdr:nvSpPr>
      <cdr:spPr>
        <a:xfrm xmlns:a="http://schemas.openxmlformats.org/drawingml/2006/main" rot="14810649">
          <a:off x="6934714" y="1208174"/>
          <a:ext cx="365950" cy="488660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0.61246</cdr:x>
      <cdr:y>0.26453</cdr:y>
    </cdr:from>
    <cdr:to>
      <cdr:x>0.65958</cdr:x>
      <cdr:y>0.32968</cdr:y>
    </cdr:to>
    <cdr:sp macro="" textlink="">
      <cdr:nvSpPr>
        <cdr:cNvPr id="41" name="2 Cerrar llave"/>
        <cdr:cNvSpPr/>
      </cdr:nvSpPr>
      <cdr:spPr>
        <a:xfrm xmlns:a="http://schemas.openxmlformats.org/drawingml/2006/main" rot="14802688">
          <a:off x="6414277" y="1424489"/>
          <a:ext cx="365950" cy="48876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0.56078</cdr:x>
      <cdr:y>0.30961</cdr:y>
    </cdr:from>
    <cdr:to>
      <cdr:x>0.6079</cdr:x>
      <cdr:y>0.37476</cdr:y>
    </cdr:to>
    <cdr:sp macro="" textlink="">
      <cdr:nvSpPr>
        <cdr:cNvPr id="42" name="2 Cerrar llave"/>
        <cdr:cNvSpPr/>
      </cdr:nvSpPr>
      <cdr:spPr>
        <a:xfrm xmlns:a="http://schemas.openxmlformats.org/drawingml/2006/main" rot="14600801">
          <a:off x="5878212" y="1677706"/>
          <a:ext cx="365949" cy="48876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0.51173</cdr:x>
      <cdr:y>0.346</cdr:y>
    </cdr:from>
    <cdr:to>
      <cdr:x>0.55885</cdr:x>
      <cdr:y>0.41115</cdr:y>
    </cdr:to>
    <cdr:sp macro="" textlink="">
      <cdr:nvSpPr>
        <cdr:cNvPr id="43" name="2 Cerrar llave"/>
        <cdr:cNvSpPr/>
      </cdr:nvSpPr>
      <cdr:spPr>
        <a:xfrm xmlns:a="http://schemas.openxmlformats.org/drawingml/2006/main" rot="15018772">
          <a:off x="5369479" y="1882070"/>
          <a:ext cx="365950" cy="48876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0.46259</cdr:x>
      <cdr:y>0.37558</cdr:y>
    </cdr:from>
    <cdr:to>
      <cdr:x>0.50583</cdr:x>
      <cdr:y>0.44073</cdr:y>
    </cdr:to>
    <cdr:sp macro="" textlink="">
      <cdr:nvSpPr>
        <cdr:cNvPr id="44" name="2 Cerrar llave"/>
        <cdr:cNvSpPr/>
      </cdr:nvSpPr>
      <cdr:spPr>
        <a:xfrm xmlns:a="http://schemas.openxmlformats.org/drawingml/2006/main" rot="15428633">
          <a:off x="4839558" y="2068332"/>
          <a:ext cx="365950" cy="448521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0.37459</cdr:x>
      <cdr:y>0.34716</cdr:y>
    </cdr:from>
    <cdr:to>
      <cdr:x>0.43578</cdr:x>
      <cdr:y>0.40261</cdr:y>
    </cdr:to>
    <cdr:sp macro="" textlink="">
      <cdr:nvSpPr>
        <cdr:cNvPr id="45" name="10 CuadroTexto"/>
        <cdr:cNvSpPr txBox="1"/>
      </cdr:nvSpPr>
      <cdr:spPr>
        <a:xfrm xmlns:a="http://schemas.openxmlformats.org/drawingml/2006/main">
          <a:off x="3885493" y="1949984"/>
          <a:ext cx="634707" cy="31146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5,52%</a:t>
          </a:r>
        </a:p>
      </cdr:txBody>
    </cdr:sp>
  </cdr:relSizeAnchor>
  <cdr:relSizeAnchor xmlns:cdr="http://schemas.openxmlformats.org/drawingml/2006/chartDrawing">
    <cdr:from>
      <cdr:x>0.407</cdr:x>
      <cdr:y>0.39617</cdr:y>
    </cdr:from>
    <cdr:to>
      <cdr:x>0.45412</cdr:x>
      <cdr:y>0.46133</cdr:y>
    </cdr:to>
    <cdr:sp macro="" textlink="">
      <cdr:nvSpPr>
        <cdr:cNvPr id="46" name="2 Cerrar llave"/>
        <cdr:cNvSpPr/>
      </cdr:nvSpPr>
      <cdr:spPr>
        <a:xfrm xmlns:a="http://schemas.openxmlformats.org/drawingml/2006/main" rot="15428633">
          <a:off x="4283045" y="2163912"/>
          <a:ext cx="366005" cy="48876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0.82261</cdr:x>
      <cdr:y>0.12556</cdr:y>
    </cdr:from>
    <cdr:to>
      <cdr:x>0.86973</cdr:x>
      <cdr:y>0.19071</cdr:y>
    </cdr:to>
    <cdr:sp macro="" textlink="">
      <cdr:nvSpPr>
        <cdr:cNvPr id="21" name="2 Cerrar llave"/>
        <cdr:cNvSpPr/>
      </cdr:nvSpPr>
      <cdr:spPr>
        <a:xfrm xmlns:a="http://schemas.openxmlformats.org/drawingml/2006/main" rot="15428633">
          <a:off x="8594150" y="643892"/>
          <a:ext cx="365949" cy="48876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0.80591</cdr:x>
      <cdr:y>0.06426</cdr:y>
    </cdr:from>
    <cdr:to>
      <cdr:x>0.86711</cdr:x>
      <cdr:y>0.11971</cdr:y>
    </cdr:to>
    <cdr:sp macro="" textlink="">
      <cdr:nvSpPr>
        <cdr:cNvPr id="22" name="10 CuadroTexto"/>
        <cdr:cNvSpPr txBox="1"/>
      </cdr:nvSpPr>
      <cdr:spPr>
        <a:xfrm xmlns:a="http://schemas.openxmlformats.org/drawingml/2006/main">
          <a:off x="8359504" y="360959"/>
          <a:ext cx="634811" cy="31146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3,55%</a:t>
          </a:r>
        </a:p>
      </cdr:txBody>
    </cdr:sp>
  </cdr:relSizeAnchor>
  <cdr:relSizeAnchor xmlns:cdr="http://schemas.openxmlformats.org/drawingml/2006/chartDrawing">
    <cdr:from>
      <cdr:x>0.87516</cdr:x>
      <cdr:y>0.09812</cdr:y>
    </cdr:from>
    <cdr:to>
      <cdr:x>0.92228</cdr:x>
      <cdr:y>0.16327</cdr:y>
    </cdr:to>
    <cdr:sp macro="" textlink="">
      <cdr:nvSpPr>
        <cdr:cNvPr id="23" name="2 Cerrar llave"/>
        <cdr:cNvSpPr/>
      </cdr:nvSpPr>
      <cdr:spPr>
        <a:xfrm xmlns:a="http://schemas.openxmlformats.org/drawingml/2006/main" rot="15428633">
          <a:off x="9139161" y="489760"/>
          <a:ext cx="365949" cy="48876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0.86213</cdr:x>
      <cdr:y>0.0436</cdr:y>
    </cdr:from>
    <cdr:to>
      <cdr:x>0.92333</cdr:x>
      <cdr:y>0.09867</cdr:y>
    </cdr:to>
    <cdr:sp macro="" textlink="">
      <cdr:nvSpPr>
        <cdr:cNvPr id="24" name="10 CuadroTexto"/>
        <cdr:cNvSpPr txBox="1"/>
      </cdr:nvSpPr>
      <cdr:spPr>
        <a:xfrm xmlns:a="http://schemas.openxmlformats.org/drawingml/2006/main">
          <a:off x="8942637" y="246623"/>
          <a:ext cx="634789" cy="31149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2,81%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0.41942</cdr:x>
      <cdr:y>0.28596</cdr:y>
    </cdr:from>
    <cdr:to>
      <cdr:x>0.46362</cdr:x>
      <cdr:y>0.35368</cdr:y>
    </cdr:to>
    <cdr:sp macro="" textlink="">
      <cdr:nvSpPr>
        <cdr:cNvPr id="2" name="2 Cerrar llave"/>
        <cdr:cNvSpPr/>
      </cdr:nvSpPr>
      <cdr:spPr>
        <a:xfrm xmlns:a="http://schemas.openxmlformats.org/drawingml/2006/main" rot="14500732">
          <a:off x="4221533" y="1264677"/>
          <a:ext cx="314190" cy="438334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0.47684</cdr:x>
      <cdr:y>0.23291</cdr:y>
    </cdr:from>
    <cdr:to>
      <cdr:x>0.52106</cdr:x>
      <cdr:y>0.30063</cdr:y>
    </cdr:to>
    <cdr:sp macro="" textlink="">
      <cdr:nvSpPr>
        <cdr:cNvPr id="8" name="2 Cerrar llave"/>
        <cdr:cNvSpPr/>
      </cdr:nvSpPr>
      <cdr:spPr>
        <a:xfrm xmlns:a="http://schemas.openxmlformats.org/drawingml/2006/main" rot="15465534">
          <a:off x="4791056" y="1018447"/>
          <a:ext cx="314190" cy="438532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0.53349</cdr:x>
      <cdr:y>0.2153</cdr:y>
    </cdr:from>
    <cdr:to>
      <cdr:x>0.57771</cdr:x>
      <cdr:y>0.28303</cdr:y>
    </cdr:to>
    <cdr:sp macro="" textlink="">
      <cdr:nvSpPr>
        <cdr:cNvPr id="14" name="2 Cerrar llave"/>
        <cdr:cNvSpPr/>
      </cdr:nvSpPr>
      <cdr:spPr>
        <a:xfrm xmlns:a="http://schemas.openxmlformats.org/drawingml/2006/main" rot="16009446">
          <a:off x="5352799" y="936747"/>
          <a:ext cx="314191" cy="43853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0.58973</cdr:x>
      <cdr:y>0.21233</cdr:y>
    </cdr:from>
    <cdr:to>
      <cdr:x>0.63396</cdr:x>
      <cdr:y>0.28006</cdr:y>
    </cdr:to>
    <cdr:sp macro="" textlink="">
      <cdr:nvSpPr>
        <cdr:cNvPr id="15" name="2 Cerrar llave"/>
        <cdr:cNvSpPr/>
      </cdr:nvSpPr>
      <cdr:spPr>
        <a:xfrm xmlns:a="http://schemas.openxmlformats.org/drawingml/2006/main" rot="16390741">
          <a:off x="5910605" y="922896"/>
          <a:ext cx="314237" cy="438631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0.80225</cdr:x>
      <cdr:y>0.06108</cdr:y>
    </cdr:from>
    <cdr:to>
      <cdr:x>0.84647</cdr:x>
      <cdr:y>0.12881</cdr:y>
    </cdr:to>
    <cdr:sp macro="" textlink="">
      <cdr:nvSpPr>
        <cdr:cNvPr id="16" name="2 Cerrar llave"/>
        <cdr:cNvSpPr/>
      </cdr:nvSpPr>
      <cdr:spPr>
        <a:xfrm xmlns:a="http://schemas.openxmlformats.org/drawingml/2006/main" rot="15525682">
          <a:off x="8018155" y="221257"/>
          <a:ext cx="314236" cy="43853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0.74404</cdr:x>
      <cdr:y>0.10549</cdr:y>
    </cdr:from>
    <cdr:to>
      <cdr:x>0.78826</cdr:x>
      <cdr:y>0.17322</cdr:y>
    </cdr:to>
    <cdr:sp macro="" textlink="">
      <cdr:nvSpPr>
        <cdr:cNvPr id="17" name="2 Cerrar llave"/>
        <cdr:cNvSpPr/>
      </cdr:nvSpPr>
      <cdr:spPr>
        <a:xfrm xmlns:a="http://schemas.openxmlformats.org/drawingml/2006/main" rot="14615247">
          <a:off x="7440841" y="427302"/>
          <a:ext cx="314237" cy="438532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0.37478</cdr:x>
      <cdr:y>0.2311</cdr:y>
    </cdr:from>
    <cdr:to>
      <cdr:x>0.44724</cdr:x>
      <cdr:y>0.29995</cdr:y>
    </cdr:to>
    <cdr:sp macro="" textlink="">
      <cdr:nvSpPr>
        <cdr:cNvPr id="18" name="10 CuadroTexto"/>
        <cdr:cNvSpPr txBox="1"/>
      </cdr:nvSpPr>
      <cdr:spPr>
        <a:xfrm xmlns:a="http://schemas.openxmlformats.org/drawingml/2006/main">
          <a:off x="3716684" y="1072179"/>
          <a:ext cx="718590" cy="31943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13,75%</a:t>
          </a:r>
        </a:p>
      </cdr:txBody>
    </cdr:sp>
  </cdr:relSizeAnchor>
  <cdr:relSizeAnchor xmlns:cdr="http://schemas.openxmlformats.org/drawingml/2006/chartDrawing">
    <cdr:from>
      <cdr:x>0.4394</cdr:x>
      <cdr:y>0.17073</cdr:y>
    </cdr:from>
    <cdr:to>
      <cdr:x>0.50278</cdr:x>
      <cdr:y>0.23958</cdr:y>
    </cdr:to>
    <cdr:sp macro="" textlink="">
      <cdr:nvSpPr>
        <cdr:cNvPr id="19" name="10 CuadroTexto"/>
        <cdr:cNvSpPr txBox="1"/>
      </cdr:nvSpPr>
      <cdr:spPr>
        <a:xfrm xmlns:a="http://schemas.openxmlformats.org/drawingml/2006/main">
          <a:off x="4357514" y="792133"/>
          <a:ext cx="628543" cy="3194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5,02%</a:t>
          </a:r>
        </a:p>
      </cdr:txBody>
    </cdr:sp>
  </cdr:relSizeAnchor>
  <cdr:relSizeAnchor xmlns:cdr="http://schemas.openxmlformats.org/drawingml/2006/chartDrawing">
    <cdr:from>
      <cdr:x>0.68038</cdr:x>
      <cdr:y>0.0989</cdr:y>
    </cdr:from>
    <cdr:to>
      <cdr:x>0.74376</cdr:x>
      <cdr:y>0.16775</cdr:y>
    </cdr:to>
    <cdr:sp macro="" textlink="">
      <cdr:nvSpPr>
        <cdr:cNvPr id="20" name="10 CuadroTexto"/>
        <cdr:cNvSpPr txBox="1"/>
      </cdr:nvSpPr>
      <cdr:spPr>
        <a:xfrm xmlns:a="http://schemas.openxmlformats.org/drawingml/2006/main">
          <a:off x="6747374" y="458874"/>
          <a:ext cx="628543" cy="3194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6,15%</a:t>
          </a:r>
        </a:p>
      </cdr:txBody>
    </cdr:sp>
  </cdr:relSizeAnchor>
  <cdr:relSizeAnchor xmlns:cdr="http://schemas.openxmlformats.org/drawingml/2006/chartDrawing">
    <cdr:from>
      <cdr:x>0.62653</cdr:x>
      <cdr:y>0.13356</cdr:y>
    </cdr:from>
    <cdr:to>
      <cdr:x>0.68991</cdr:x>
      <cdr:y>0.20241</cdr:y>
    </cdr:to>
    <cdr:sp macro="" textlink="">
      <cdr:nvSpPr>
        <cdr:cNvPr id="21" name="10 CuadroTexto"/>
        <cdr:cNvSpPr txBox="1"/>
      </cdr:nvSpPr>
      <cdr:spPr>
        <a:xfrm xmlns:a="http://schemas.openxmlformats.org/drawingml/2006/main">
          <a:off x="6213340" y="619681"/>
          <a:ext cx="628544" cy="3194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6,99%</a:t>
          </a:r>
        </a:p>
      </cdr:txBody>
    </cdr:sp>
  </cdr:relSizeAnchor>
  <cdr:relSizeAnchor xmlns:cdr="http://schemas.openxmlformats.org/drawingml/2006/chartDrawing">
    <cdr:from>
      <cdr:x>0.56649</cdr:x>
      <cdr:y>0.15371</cdr:y>
    </cdr:from>
    <cdr:to>
      <cdr:x>0.63535</cdr:x>
      <cdr:y>0.22256</cdr:y>
    </cdr:to>
    <cdr:sp macro="" textlink="">
      <cdr:nvSpPr>
        <cdr:cNvPr id="22" name="10 CuadroTexto"/>
        <cdr:cNvSpPr txBox="1"/>
      </cdr:nvSpPr>
      <cdr:spPr>
        <a:xfrm xmlns:a="http://schemas.openxmlformats.org/drawingml/2006/main">
          <a:off x="5617920" y="713168"/>
          <a:ext cx="682889" cy="3194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-0,94%</a:t>
          </a:r>
        </a:p>
      </cdr:txBody>
    </cdr:sp>
  </cdr:relSizeAnchor>
  <cdr:relSizeAnchor xmlns:cdr="http://schemas.openxmlformats.org/drawingml/2006/chartDrawing">
    <cdr:from>
      <cdr:x>0.50773</cdr:x>
      <cdr:y>0.1539</cdr:y>
    </cdr:from>
    <cdr:to>
      <cdr:x>0.57111</cdr:x>
      <cdr:y>0.22275</cdr:y>
    </cdr:to>
    <cdr:sp macro="" textlink="">
      <cdr:nvSpPr>
        <cdr:cNvPr id="23" name="10 CuadroTexto"/>
        <cdr:cNvSpPr txBox="1"/>
      </cdr:nvSpPr>
      <cdr:spPr>
        <a:xfrm xmlns:a="http://schemas.openxmlformats.org/drawingml/2006/main">
          <a:off x="5035190" y="714030"/>
          <a:ext cx="628543" cy="3194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1,85%</a:t>
          </a:r>
        </a:p>
      </cdr:txBody>
    </cdr:sp>
  </cdr:relSizeAnchor>
  <cdr:relSizeAnchor xmlns:cdr="http://schemas.openxmlformats.org/drawingml/2006/chartDrawing">
    <cdr:from>
      <cdr:x>0.104</cdr:x>
      <cdr:y>0.11729</cdr:y>
    </cdr:from>
    <cdr:to>
      <cdr:x>0.13451</cdr:x>
      <cdr:y>0.15908</cdr:y>
    </cdr:to>
    <cdr:sp macro="" textlink="">
      <cdr:nvSpPr>
        <cdr:cNvPr id="24" name="2 Cerrar llave"/>
        <cdr:cNvSpPr/>
      </cdr:nvSpPr>
      <cdr:spPr>
        <a:xfrm xmlns:a="http://schemas.openxmlformats.org/drawingml/2006/main" rot="16200000">
          <a:off x="1085657" y="489847"/>
          <a:ext cx="193887" cy="302557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0.13236</cdr:x>
      <cdr:y>0.11864</cdr:y>
    </cdr:from>
    <cdr:to>
      <cdr:x>0.25509</cdr:x>
      <cdr:y>0.1818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312559" y="550430"/>
          <a:ext cx="1217065" cy="293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200"/>
            <a:t>Crecimiento Anual</a:t>
          </a:r>
        </a:p>
      </cdr:txBody>
    </cdr:sp>
  </cdr:relSizeAnchor>
  <cdr:relSizeAnchor xmlns:cdr="http://schemas.openxmlformats.org/drawingml/2006/chartDrawing">
    <cdr:from>
      <cdr:x>0.69079</cdr:x>
      <cdr:y>0.15882</cdr:y>
    </cdr:from>
    <cdr:to>
      <cdr:x>0.73501</cdr:x>
      <cdr:y>0.22655</cdr:y>
    </cdr:to>
    <cdr:sp macro="" textlink="">
      <cdr:nvSpPr>
        <cdr:cNvPr id="25" name="2 Cerrar llave"/>
        <cdr:cNvSpPr/>
      </cdr:nvSpPr>
      <cdr:spPr>
        <a:xfrm xmlns:a="http://schemas.openxmlformats.org/drawingml/2006/main" rot="15111175">
          <a:off x="6912758" y="674729"/>
          <a:ext cx="314237" cy="438532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0.63595</cdr:x>
      <cdr:y>0.19453</cdr:y>
    </cdr:from>
    <cdr:to>
      <cdr:x>0.68017</cdr:x>
      <cdr:y>0.26226</cdr:y>
    </cdr:to>
    <cdr:sp macro="" textlink="">
      <cdr:nvSpPr>
        <cdr:cNvPr id="26" name="2 Cerrar llave"/>
        <cdr:cNvSpPr/>
      </cdr:nvSpPr>
      <cdr:spPr>
        <a:xfrm xmlns:a="http://schemas.openxmlformats.org/drawingml/2006/main" rot="15086707">
          <a:off x="6368907" y="840407"/>
          <a:ext cx="314236" cy="438532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0.72498</cdr:x>
      <cdr:y>0.04969</cdr:y>
    </cdr:from>
    <cdr:to>
      <cdr:x>0.78899</cdr:x>
      <cdr:y>0.11684</cdr:y>
    </cdr:to>
    <cdr:sp macro="" textlink="">
      <cdr:nvSpPr>
        <cdr:cNvPr id="27" name="10 CuadroTexto"/>
        <cdr:cNvSpPr txBox="1"/>
      </cdr:nvSpPr>
      <cdr:spPr>
        <a:xfrm xmlns:a="http://schemas.openxmlformats.org/drawingml/2006/main">
          <a:off x="7189675" y="230562"/>
          <a:ext cx="634791" cy="3115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9,17%</a:t>
          </a:r>
        </a:p>
      </cdr:txBody>
    </cdr:sp>
  </cdr:relSizeAnchor>
  <cdr:relSizeAnchor xmlns:cdr="http://schemas.openxmlformats.org/drawingml/2006/chartDrawing">
    <cdr:from>
      <cdr:x>0.78162</cdr:x>
      <cdr:y>0.00357</cdr:y>
    </cdr:from>
    <cdr:to>
      <cdr:x>0.84563</cdr:x>
      <cdr:y>0.07071</cdr:y>
    </cdr:to>
    <cdr:sp macro="" textlink="">
      <cdr:nvSpPr>
        <cdr:cNvPr id="28" name="10 CuadroTexto"/>
        <cdr:cNvSpPr txBox="1"/>
      </cdr:nvSpPr>
      <cdr:spPr>
        <a:xfrm xmlns:a="http://schemas.openxmlformats.org/drawingml/2006/main">
          <a:off x="7751377" y="16586"/>
          <a:ext cx="634791" cy="3114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3,34%</a:t>
          </a:r>
        </a:p>
      </cdr:txBody>
    </cdr:sp>
  </cdr:relSizeAnchor>
  <cdr:relSizeAnchor xmlns:cdr="http://schemas.openxmlformats.org/drawingml/2006/chartDrawing">
    <cdr:from>
      <cdr:x>0.86421</cdr:x>
      <cdr:y>0.06575</cdr:y>
    </cdr:from>
    <cdr:to>
      <cdr:x>0.90844</cdr:x>
      <cdr:y>0.13348</cdr:y>
    </cdr:to>
    <cdr:sp macro="" textlink="">
      <cdr:nvSpPr>
        <cdr:cNvPr id="29" name="2 Cerrar llave"/>
        <cdr:cNvSpPr/>
      </cdr:nvSpPr>
      <cdr:spPr>
        <a:xfrm xmlns:a="http://schemas.openxmlformats.org/drawingml/2006/main" rot="17268839">
          <a:off x="8632650" y="242876"/>
          <a:ext cx="314237" cy="438632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0.85768</cdr:x>
      <cdr:y>0.00179</cdr:y>
    </cdr:from>
    <cdr:to>
      <cdr:x>0.91806</cdr:x>
      <cdr:y>0.06893</cdr:y>
    </cdr:to>
    <cdr:sp macro="" textlink="">
      <cdr:nvSpPr>
        <cdr:cNvPr id="30" name="10 CuadroTexto"/>
        <cdr:cNvSpPr txBox="1"/>
      </cdr:nvSpPr>
      <cdr:spPr>
        <a:xfrm xmlns:a="http://schemas.openxmlformats.org/drawingml/2006/main">
          <a:off x="8505631" y="8301"/>
          <a:ext cx="598792" cy="3115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-4,3%</a:t>
          </a:r>
        </a:p>
      </cdr:txBody>
    </cdr:sp>
  </cdr:relSizeAnchor>
  <cdr:relSizeAnchor xmlns:cdr="http://schemas.openxmlformats.org/drawingml/2006/chartDrawing">
    <cdr:from>
      <cdr:x>0.92459</cdr:x>
      <cdr:y>0.03399</cdr:y>
    </cdr:from>
    <cdr:to>
      <cdr:x>0.98497</cdr:x>
      <cdr:y>0.10113</cdr:y>
    </cdr:to>
    <cdr:sp macro="" textlink="">
      <cdr:nvSpPr>
        <cdr:cNvPr id="32" name="10 CuadroTexto"/>
        <cdr:cNvSpPr txBox="1"/>
      </cdr:nvSpPr>
      <cdr:spPr>
        <a:xfrm xmlns:a="http://schemas.openxmlformats.org/drawingml/2006/main" rot="1248335">
          <a:off x="9168837" y="157700"/>
          <a:ext cx="598754" cy="31149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-5,9%</a:t>
          </a:r>
        </a:p>
      </cdr:txBody>
    </cdr:sp>
  </cdr:relSizeAnchor>
  <cdr:relSizeAnchor xmlns:cdr="http://schemas.openxmlformats.org/drawingml/2006/chartDrawing">
    <cdr:from>
      <cdr:x>0.9176</cdr:x>
      <cdr:y>0.09512</cdr:y>
    </cdr:from>
    <cdr:to>
      <cdr:x>0.96183</cdr:x>
      <cdr:y>0.16285</cdr:y>
    </cdr:to>
    <cdr:sp macro="" textlink="">
      <cdr:nvSpPr>
        <cdr:cNvPr id="33" name="2 Cerrar llave"/>
        <cdr:cNvSpPr/>
      </cdr:nvSpPr>
      <cdr:spPr>
        <a:xfrm xmlns:a="http://schemas.openxmlformats.org/drawingml/2006/main" rot="17268839">
          <a:off x="9161738" y="379137"/>
          <a:ext cx="314237" cy="43861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0.16416</cdr:x>
      <cdr:y>0.10867</cdr:y>
    </cdr:from>
    <cdr:to>
      <cdr:x>0.19467</cdr:x>
      <cdr:y>0.15046</cdr:y>
    </cdr:to>
    <cdr:sp macro="" textlink="">
      <cdr:nvSpPr>
        <cdr:cNvPr id="21" name="2 Cerrar llave"/>
        <cdr:cNvSpPr/>
      </cdr:nvSpPr>
      <cdr:spPr>
        <a:xfrm xmlns:a="http://schemas.openxmlformats.org/drawingml/2006/main" rot="16200000">
          <a:off x="1661121" y="531846"/>
          <a:ext cx="220121" cy="301195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0.19746</cdr:x>
      <cdr:y>0.10107</cdr:y>
    </cdr:from>
    <cdr:to>
      <cdr:x>0.30339</cdr:x>
      <cdr:y>0.15673</cdr:y>
    </cdr:to>
    <cdr:sp macro="" textlink="">
      <cdr:nvSpPr>
        <cdr:cNvPr id="22" name="2 CuadroTexto"/>
        <cdr:cNvSpPr txBox="1"/>
      </cdr:nvSpPr>
      <cdr:spPr>
        <a:xfrm xmlns:a="http://schemas.openxmlformats.org/drawingml/2006/main">
          <a:off x="1949369" y="532352"/>
          <a:ext cx="1045739" cy="293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400" b="1"/>
            <a:t>Crecimiento Anual</a:t>
          </a:r>
        </a:p>
      </cdr:txBody>
    </cdr:sp>
  </cdr:relSizeAnchor>
  <cdr:relSizeAnchor xmlns:cdr="http://schemas.openxmlformats.org/drawingml/2006/chartDrawing">
    <cdr:from>
      <cdr:x>0.46567</cdr:x>
      <cdr:y>0.31028</cdr:y>
    </cdr:from>
    <cdr:to>
      <cdr:x>0.53349</cdr:x>
      <cdr:y>0.36914</cdr:y>
    </cdr:to>
    <cdr:sp macro="" textlink="">
      <cdr:nvSpPr>
        <cdr:cNvPr id="11" name="10 CuadroTexto"/>
        <cdr:cNvSpPr txBox="1"/>
      </cdr:nvSpPr>
      <cdr:spPr>
        <a:xfrm xmlns:a="http://schemas.openxmlformats.org/drawingml/2006/main">
          <a:off x="4597126" y="1634367"/>
          <a:ext cx="669518" cy="31003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2,70%</a:t>
          </a:r>
        </a:p>
      </cdr:txBody>
    </cdr:sp>
  </cdr:relSizeAnchor>
  <cdr:relSizeAnchor xmlns:cdr="http://schemas.openxmlformats.org/drawingml/2006/chartDrawing">
    <cdr:from>
      <cdr:x>0.52123</cdr:x>
      <cdr:y>0.30974</cdr:y>
    </cdr:from>
    <cdr:to>
      <cdr:x>0.59143</cdr:x>
      <cdr:y>0.36591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5145554" y="1631475"/>
          <a:ext cx="693014" cy="29586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0,43%</a:t>
          </a:r>
        </a:p>
      </cdr:txBody>
    </cdr:sp>
  </cdr:relSizeAnchor>
  <cdr:relSizeAnchor xmlns:cdr="http://schemas.openxmlformats.org/drawingml/2006/chartDrawing">
    <cdr:from>
      <cdr:x>0.57222</cdr:x>
      <cdr:y>0.3036</cdr:y>
    </cdr:from>
    <cdr:to>
      <cdr:x>0.6401</cdr:x>
      <cdr:y>0.35977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5648983" y="1599185"/>
          <a:ext cx="670110" cy="29586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1,46%</a:t>
          </a:r>
        </a:p>
      </cdr:txBody>
    </cdr:sp>
  </cdr:relSizeAnchor>
  <cdr:relSizeAnchor xmlns:cdr="http://schemas.openxmlformats.org/drawingml/2006/chartDrawing">
    <cdr:from>
      <cdr:x>0.62425</cdr:x>
      <cdr:y>0.29312</cdr:y>
    </cdr:from>
    <cdr:to>
      <cdr:x>0.69855</cdr:x>
      <cdr:y>0.34928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6162592" y="1543971"/>
          <a:ext cx="733488" cy="29581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2,71%</a:t>
          </a:r>
        </a:p>
      </cdr:txBody>
    </cdr:sp>
  </cdr:relSizeAnchor>
  <cdr:relSizeAnchor xmlns:cdr="http://schemas.openxmlformats.org/drawingml/2006/chartDrawing">
    <cdr:from>
      <cdr:x>0.67806</cdr:x>
      <cdr:y>0.28039</cdr:y>
    </cdr:from>
    <cdr:to>
      <cdr:x>0.74891</cdr:x>
      <cdr:y>0.33946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6693834" y="1476880"/>
          <a:ext cx="699430" cy="31114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5,28%</a:t>
          </a:r>
        </a:p>
      </cdr:txBody>
    </cdr:sp>
  </cdr:relSizeAnchor>
  <cdr:relSizeAnchor xmlns:cdr="http://schemas.openxmlformats.org/drawingml/2006/chartDrawing">
    <cdr:from>
      <cdr:x>0.74895</cdr:x>
      <cdr:y>0.31389</cdr:y>
    </cdr:from>
    <cdr:to>
      <cdr:x>0.79541</cdr:x>
      <cdr:y>0.37589</cdr:y>
    </cdr:to>
    <cdr:sp macro="" textlink="">
      <cdr:nvSpPr>
        <cdr:cNvPr id="26" name="2 Cerrar llave"/>
        <cdr:cNvSpPr/>
      </cdr:nvSpPr>
      <cdr:spPr>
        <a:xfrm xmlns:a="http://schemas.openxmlformats.org/drawingml/2006/main" rot="15644380">
          <a:off x="7459688" y="1587337"/>
          <a:ext cx="326574" cy="458652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0.69561</cdr:x>
      <cdr:y>0.33903</cdr:y>
    </cdr:from>
    <cdr:to>
      <cdr:x>0.73994</cdr:x>
      <cdr:y>0.40103</cdr:y>
    </cdr:to>
    <cdr:sp macro="" textlink="">
      <cdr:nvSpPr>
        <cdr:cNvPr id="40" name="2 Cerrar llave"/>
        <cdr:cNvSpPr/>
      </cdr:nvSpPr>
      <cdr:spPr>
        <a:xfrm xmlns:a="http://schemas.openxmlformats.org/drawingml/2006/main" rot="15475538">
          <a:off x="6922572" y="1730256"/>
          <a:ext cx="326574" cy="437625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0.64513</cdr:x>
      <cdr:y>0.35027</cdr:y>
    </cdr:from>
    <cdr:to>
      <cdr:x>0.69121</cdr:x>
      <cdr:y>0.41227</cdr:y>
    </cdr:to>
    <cdr:sp macro="" textlink="">
      <cdr:nvSpPr>
        <cdr:cNvPr id="43" name="2 Cerrar llave"/>
        <cdr:cNvSpPr/>
      </cdr:nvSpPr>
      <cdr:spPr>
        <a:xfrm xmlns:a="http://schemas.openxmlformats.org/drawingml/2006/main" rot="15810371">
          <a:off x="6432869" y="1780861"/>
          <a:ext cx="326574" cy="454852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0.59541</cdr:x>
      <cdr:y>0.35851</cdr:y>
    </cdr:from>
    <cdr:to>
      <cdr:x>0.63857</cdr:x>
      <cdr:y>0.42051</cdr:y>
    </cdr:to>
    <cdr:sp macro="" textlink="">
      <cdr:nvSpPr>
        <cdr:cNvPr id="44" name="2 Cerrar llave"/>
        <cdr:cNvSpPr/>
      </cdr:nvSpPr>
      <cdr:spPr>
        <a:xfrm xmlns:a="http://schemas.openxmlformats.org/drawingml/2006/main" rot="16002025">
          <a:off x="5927659" y="1838628"/>
          <a:ext cx="326574" cy="426096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0.54463</cdr:x>
      <cdr:y>0.36146</cdr:y>
    </cdr:from>
    <cdr:to>
      <cdr:x>0.58742</cdr:x>
      <cdr:y>0.42346</cdr:y>
    </cdr:to>
    <cdr:sp macro="" textlink="">
      <cdr:nvSpPr>
        <cdr:cNvPr id="46" name="2 Cerrar llave"/>
        <cdr:cNvSpPr/>
      </cdr:nvSpPr>
      <cdr:spPr>
        <a:xfrm xmlns:a="http://schemas.openxmlformats.org/drawingml/2006/main" rot="16200000">
          <a:off x="5424516" y="1855995"/>
          <a:ext cx="326574" cy="422414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0.48796</cdr:x>
      <cdr:y>0.3668</cdr:y>
    </cdr:from>
    <cdr:to>
      <cdr:x>0.53387</cdr:x>
      <cdr:y>0.4288</cdr:y>
    </cdr:to>
    <cdr:sp macro="" textlink="">
      <cdr:nvSpPr>
        <cdr:cNvPr id="14" name="2 Cerrar llave"/>
        <cdr:cNvSpPr/>
      </cdr:nvSpPr>
      <cdr:spPr>
        <a:xfrm xmlns:a="http://schemas.openxmlformats.org/drawingml/2006/main" rot="15960084">
          <a:off x="4880487" y="1868736"/>
          <a:ext cx="326574" cy="453219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0.80469</cdr:x>
      <cdr:y>0.30601</cdr:y>
    </cdr:from>
    <cdr:to>
      <cdr:x>0.85002</cdr:x>
      <cdr:y>0.36801</cdr:y>
    </cdr:to>
    <cdr:sp macro="" textlink="">
      <cdr:nvSpPr>
        <cdr:cNvPr id="15" name="2 Cerrar llave"/>
        <cdr:cNvSpPr/>
      </cdr:nvSpPr>
      <cdr:spPr>
        <a:xfrm xmlns:a="http://schemas.openxmlformats.org/drawingml/2006/main" rot="15960084">
          <a:off x="8004344" y="1551393"/>
          <a:ext cx="326574" cy="447534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0.73328</cdr:x>
      <cdr:y>0.26013</cdr:y>
    </cdr:from>
    <cdr:to>
      <cdr:x>0.80413</cdr:x>
      <cdr:y>0.3192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238886" y="1370190"/>
          <a:ext cx="699430" cy="31114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3,92%</a:t>
          </a:r>
        </a:p>
      </cdr:txBody>
    </cdr:sp>
  </cdr:relSizeAnchor>
  <cdr:relSizeAnchor xmlns:cdr="http://schemas.openxmlformats.org/drawingml/2006/chartDrawing">
    <cdr:from>
      <cdr:x>0.79042</cdr:x>
      <cdr:y>0.2516</cdr:y>
    </cdr:from>
    <cdr:to>
      <cdr:x>0.86127</cdr:x>
      <cdr:y>0.31067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7803040" y="1325247"/>
          <a:ext cx="699430" cy="31114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1,13%</a:t>
          </a:r>
        </a:p>
      </cdr:txBody>
    </cdr:sp>
  </cdr:relSizeAnchor>
  <cdr:relSizeAnchor xmlns:cdr="http://schemas.openxmlformats.org/drawingml/2006/chartDrawing">
    <cdr:from>
      <cdr:x>0.86019</cdr:x>
      <cdr:y>0.30616</cdr:y>
    </cdr:from>
    <cdr:to>
      <cdr:x>0.90478</cdr:x>
      <cdr:y>0.36816</cdr:y>
    </cdr:to>
    <cdr:sp macro="" textlink="">
      <cdr:nvSpPr>
        <cdr:cNvPr id="38" name="2 Cerrar llave"/>
        <cdr:cNvSpPr/>
      </cdr:nvSpPr>
      <cdr:spPr>
        <a:xfrm xmlns:a="http://schemas.openxmlformats.org/drawingml/2006/main" rot="16501571">
          <a:off x="8548574" y="1555850"/>
          <a:ext cx="326574" cy="440193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0.84236</cdr:x>
      <cdr:y>0.24886</cdr:y>
    </cdr:from>
    <cdr:to>
      <cdr:x>0.91321</cdr:x>
      <cdr:y>0.30793</cdr:y>
    </cdr:to>
    <cdr:sp macro="" textlink="">
      <cdr:nvSpPr>
        <cdr:cNvPr id="39" name="1 CuadroTexto"/>
        <cdr:cNvSpPr txBox="1"/>
      </cdr:nvSpPr>
      <cdr:spPr>
        <a:xfrm xmlns:a="http://schemas.openxmlformats.org/drawingml/2006/main">
          <a:off x="8315741" y="1310814"/>
          <a:ext cx="699430" cy="31114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-1,75%</a:t>
          </a:r>
        </a:p>
      </cdr:txBody>
    </cdr:sp>
  </cdr:relSizeAnchor>
  <cdr:relSizeAnchor xmlns:cdr="http://schemas.openxmlformats.org/drawingml/2006/chartDrawing">
    <cdr:from>
      <cdr:x>0.90709</cdr:x>
      <cdr:y>0.29471</cdr:y>
    </cdr:from>
    <cdr:to>
      <cdr:x>0.95329</cdr:x>
      <cdr:y>0.35671</cdr:y>
    </cdr:to>
    <cdr:sp macro="" textlink="">
      <cdr:nvSpPr>
        <cdr:cNvPr id="20" name="2 Cerrar llave"/>
        <cdr:cNvSpPr/>
      </cdr:nvSpPr>
      <cdr:spPr>
        <a:xfrm xmlns:a="http://schemas.openxmlformats.org/drawingml/2006/main" rot="15057478">
          <a:off x="9019568" y="1487559"/>
          <a:ext cx="326574" cy="456085"/>
        </a:xfrm>
        <a:prstGeom xmlns:a="http://schemas.openxmlformats.org/drawingml/2006/main" prst="rightBrace">
          <a:avLst>
            <a:gd name="adj1" fmla="val 8333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0.90121</cdr:x>
      <cdr:y>0.23891</cdr:y>
    </cdr:from>
    <cdr:to>
      <cdr:x>0.97206</cdr:x>
      <cdr:y>0.29798</cdr:y>
    </cdr:to>
    <cdr:sp macro="" textlink="">
      <cdr:nvSpPr>
        <cdr:cNvPr id="23" name="1 CuadroTexto"/>
        <cdr:cNvSpPr txBox="1"/>
      </cdr:nvSpPr>
      <cdr:spPr>
        <a:xfrm xmlns:a="http://schemas.openxmlformats.org/drawingml/2006/main">
          <a:off x="8896704" y="1258412"/>
          <a:ext cx="699430" cy="31114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300" b="1"/>
            <a:t>5,88%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0.11638</cdr:x>
      <cdr:y>0.34794</cdr:y>
    </cdr:from>
    <cdr:to>
      <cdr:x>0.14467</cdr:x>
      <cdr:y>0.38057</cdr:y>
    </cdr:to>
    <cdr:sp macro="" textlink="">
      <cdr:nvSpPr>
        <cdr:cNvPr id="281" name="2 Cerrar llave"/>
        <cdr:cNvSpPr/>
      </cdr:nvSpPr>
      <cdr:spPr>
        <a:xfrm xmlns:a="http://schemas.openxmlformats.org/drawingml/2006/main" rot="16200000">
          <a:off x="1087848" y="1649898"/>
          <a:ext cx="159130" cy="253025"/>
        </a:xfrm>
        <a:prstGeom xmlns:a="http://schemas.openxmlformats.org/drawingml/2006/main" prst="rightBrace">
          <a:avLst>
            <a:gd name="adj1" fmla="val 25164"/>
            <a:gd name="adj2" fmla="val 46857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0.0829</cdr:x>
      <cdr:y>0.84336</cdr:y>
    </cdr:from>
    <cdr:to>
      <cdr:x>0.16222</cdr:x>
      <cdr:y>1</cdr:y>
    </cdr:to>
    <cdr:sp macro="" textlink="">
      <cdr:nvSpPr>
        <cdr:cNvPr id="338" name="337 CuadroTexto"/>
        <cdr:cNvSpPr txBox="1"/>
      </cdr:nvSpPr>
      <cdr:spPr>
        <a:xfrm xmlns:a="http://schemas.openxmlformats.org/drawingml/2006/main">
          <a:off x="955701" y="5510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0.05457</cdr:x>
      <cdr:y>0.84336</cdr:y>
    </cdr:from>
    <cdr:to>
      <cdr:x>0.13389</cdr:x>
      <cdr:y>1</cdr:y>
    </cdr:to>
    <cdr:sp macro="" textlink="">
      <cdr:nvSpPr>
        <cdr:cNvPr id="339" name="338 CuadroTexto"/>
        <cdr:cNvSpPr txBox="1"/>
      </cdr:nvSpPr>
      <cdr:spPr>
        <a:xfrm xmlns:a="http://schemas.openxmlformats.org/drawingml/2006/main">
          <a:off x="629130" y="4923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0.46659</cdr:x>
      <cdr:y>0.43581</cdr:y>
    </cdr:from>
    <cdr:to>
      <cdr:x>0.51983</cdr:x>
      <cdr:y>0.48475</cdr:y>
    </cdr:to>
    <cdr:sp macro="" textlink="">
      <cdr:nvSpPr>
        <cdr:cNvPr id="325" name="2 Cerrar llave"/>
        <cdr:cNvSpPr/>
      </cdr:nvSpPr>
      <cdr:spPr>
        <a:xfrm xmlns:a="http://schemas.openxmlformats.org/drawingml/2006/main" rot="14407653">
          <a:off x="4294563" y="2006474"/>
          <a:ext cx="238671" cy="476464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0.52436</cdr:x>
      <cdr:y>0.37745</cdr:y>
    </cdr:from>
    <cdr:to>
      <cdr:x>0.57571</cdr:x>
      <cdr:y>0.4264</cdr:y>
    </cdr:to>
    <cdr:sp macro="" textlink="">
      <cdr:nvSpPr>
        <cdr:cNvPr id="309" name="2 Cerrar llave"/>
        <cdr:cNvSpPr/>
      </cdr:nvSpPr>
      <cdr:spPr>
        <a:xfrm xmlns:a="http://schemas.openxmlformats.org/drawingml/2006/main" rot="14841562">
          <a:off x="4803061" y="1730312"/>
          <a:ext cx="238719" cy="459550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0.57792</cdr:x>
      <cdr:y>0.32652</cdr:y>
    </cdr:from>
    <cdr:to>
      <cdr:x>0.62589</cdr:x>
      <cdr:y>0.37546</cdr:y>
    </cdr:to>
    <cdr:sp macro="" textlink="">
      <cdr:nvSpPr>
        <cdr:cNvPr id="311" name="2 Cerrar llave"/>
        <cdr:cNvSpPr/>
      </cdr:nvSpPr>
      <cdr:spPr>
        <a:xfrm xmlns:a="http://schemas.openxmlformats.org/drawingml/2006/main" rot="14176003">
          <a:off x="5267339" y="1497069"/>
          <a:ext cx="238671" cy="429300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0.61847</cdr:x>
      <cdr:y>0.24963</cdr:y>
    </cdr:from>
    <cdr:to>
      <cdr:x>0.68412</cdr:x>
      <cdr:y>0.29857</cdr:y>
    </cdr:to>
    <cdr:sp macro="" textlink="">
      <cdr:nvSpPr>
        <cdr:cNvPr id="317" name="2 Cerrar llave"/>
        <cdr:cNvSpPr/>
      </cdr:nvSpPr>
      <cdr:spPr>
        <a:xfrm xmlns:a="http://schemas.openxmlformats.org/drawingml/2006/main" rot="13558702">
          <a:off x="5709321" y="1042980"/>
          <a:ext cx="238671" cy="587525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0.69441</cdr:x>
      <cdr:y>0.12179</cdr:y>
    </cdr:from>
    <cdr:to>
      <cdr:x>0.72147</cdr:x>
      <cdr:y>0.22793</cdr:y>
    </cdr:to>
    <cdr:sp macro="" textlink="">
      <cdr:nvSpPr>
        <cdr:cNvPr id="323" name="2 Cerrar llave"/>
        <cdr:cNvSpPr/>
      </cdr:nvSpPr>
      <cdr:spPr>
        <a:xfrm xmlns:a="http://schemas.openxmlformats.org/drawingml/2006/main" rot="13491163">
          <a:off x="6214507" y="593932"/>
          <a:ext cx="242170" cy="517623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0.75725</cdr:x>
      <cdr:y>0.09405</cdr:y>
    </cdr:from>
    <cdr:to>
      <cdr:x>0.80086</cdr:x>
      <cdr:y>0.14299</cdr:y>
    </cdr:to>
    <cdr:sp macro="" textlink="">
      <cdr:nvSpPr>
        <cdr:cNvPr id="324" name="2 Cerrar llave"/>
        <cdr:cNvSpPr/>
      </cdr:nvSpPr>
      <cdr:spPr>
        <a:xfrm xmlns:a="http://schemas.openxmlformats.org/drawingml/2006/main" rot="16593140">
          <a:off x="6852713" y="382873"/>
          <a:ext cx="238671" cy="390281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0.41589</cdr:x>
      <cdr:y>0.4082</cdr:y>
    </cdr:from>
    <cdr:to>
      <cdr:x>0.48839</cdr:x>
      <cdr:y>0.46488</cdr:y>
    </cdr:to>
    <cdr:sp macro="" textlink="">
      <cdr:nvSpPr>
        <cdr:cNvPr id="332" name="10 CuadroTexto"/>
        <cdr:cNvSpPr txBox="1"/>
      </cdr:nvSpPr>
      <cdr:spPr>
        <a:xfrm xmlns:a="http://schemas.openxmlformats.org/drawingml/2006/main">
          <a:off x="3721910" y="1990699"/>
          <a:ext cx="648828" cy="27641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17,22%</a:t>
          </a:r>
        </a:p>
      </cdr:txBody>
    </cdr:sp>
  </cdr:relSizeAnchor>
  <cdr:relSizeAnchor xmlns:cdr="http://schemas.openxmlformats.org/drawingml/2006/chartDrawing">
    <cdr:from>
      <cdr:x>0.48192</cdr:x>
      <cdr:y>0.32504</cdr:y>
    </cdr:from>
    <cdr:to>
      <cdr:x>0.55442</cdr:x>
      <cdr:y>0.38172</cdr:y>
    </cdr:to>
    <cdr:sp macro="" textlink="">
      <cdr:nvSpPr>
        <cdr:cNvPr id="333" name="10 CuadroTexto"/>
        <cdr:cNvSpPr txBox="1"/>
      </cdr:nvSpPr>
      <cdr:spPr>
        <a:xfrm xmlns:a="http://schemas.openxmlformats.org/drawingml/2006/main">
          <a:off x="4312872" y="1585165"/>
          <a:ext cx="648828" cy="27641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10,99%</a:t>
          </a:r>
        </a:p>
      </cdr:txBody>
    </cdr:sp>
  </cdr:relSizeAnchor>
  <cdr:relSizeAnchor xmlns:cdr="http://schemas.openxmlformats.org/drawingml/2006/chartDrawing">
    <cdr:from>
      <cdr:x>0.5436</cdr:x>
      <cdr:y>0.27155</cdr:y>
    </cdr:from>
    <cdr:to>
      <cdr:x>0.6161</cdr:x>
      <cdr:y>0.32823</cdr:y>
    </cdr:to>
    <cdr:sp macro="" textlink="">
      <cdr:nvSpPr>
        <cdr:cNvPr id="334" name="1 CuadroTexto"/>
        <cdr:cNvSpPr txBox="1"/>
      </cdr:nvSpPr>
      <cdr:spPr>
        <a:xfrm xmlns:a="http://schemas.openxmlformats.org/drawingml/2006/main">
          <a:off x="4864907" y="1324314"/>
          <a:ext cx="648829" cy="27641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14,02%</a:t>
          </a:r>
        </a:p>
      </cdr:txBody>
    </cdr:sp>
  </cdr:relSizeAnchor>
  <cdr:relSizeAnchor xmlns:cdr="http://schemas.openxmlformats.org/drawingml/2006/chartDrawing">
    <cdr:from>
      <cdr:x>0.5888</cdr:x>
      <cdr:y>0.19483</cdr:y>
    </cdr:from>
    <cdr:to>
      <cdr:x>0.6613</cdr:x>
      <cdr:y>0.25152</cdr:y>
    </cdr:to>
    <cdr:sp macro="" textlink="">
      <cdr:nvSpPr>
        <cdr:cNvPr id="335" name="1 CuadroTexto"/>
        <cdr:cNvSpPr txBox="1"/>
      </cdr:nvSpPr>
      <cdr:spPr>
        <a:xfrm xmlns:a="http://schemas.openxmlformats.org/drawingml/2006/main">
          <a:off x="5269415" y="950158"/>
          <a:ext cx="648828" cy="27646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17,88%</a:t>
          </a:r>
        </a:p>
      </cdr:txBody>
    </cdr:sp>
  </cdr:relSizeAnchor>
  <cdr:relSizeAnchor xmlns:cdr="http://schemas.openxmlformats.org/drawingml/2006/chartDrawing">
    <cdr:from>
      <cdr:x>0.63976</cdr:x>
      <cdr:y>0.1019</cdr:y>
    </cdr:from>
    <cdr:to>
      <cdr:x>0.71227</cdr:x>
      <cdr:y>0.15858</cdr:y>
    </cdr:to>
    <cdr:sp macro="" textlink="">
      <cdr:nvSpPr>
        <cdr:cNvPr id="336" name="1 CuadroTexto"/>
        <cdr:cNvSpPr txBox="1"/>
      </cdr:nvSpPr>
      <cdr:spPr>
        <a:xfrm xmlns:a="http://schemas.openxmlformats.org/drawingml/2006/main">
          <a:off x="5725412" y="496957"/>
          <a:ext cx="648918" cy="27641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15,54%</a:t>
          </a:r>
        </a:p>
      </cdr:txBody>
    </cdr:sp>
  </cdr:relSizeAnchor>
  <cdr:relSizeAnchor xmlns:cdr="http://schemas.openxmlformats.org/drawingml/2006/chartDrawing">
    <cdr:from>
      <cdr:x>0.80877</cdr:x>
      <cdr:y>0.06402</cdr:y>
    </cdr:from>
    <cdr:to>
      <cdr:x>0.87782</cdr:x>
      <cdr:y>0.12148</cdr:y>
    </cdr:to>
    <cdr:sp macro="" textlink="">
      <cdr:nvSpPr>
        <cdr:cNvPr id="346" name="1 CuadroTexto"/>
        <cdr:cNvSpPr txBox="1"/>
      </cdr:nvSpPr>
      <cdr:spPr>
        <a:xfrm xmlns:a="http://schemas.openxmlformats.org/drawingml/2006/main">
          <a:off x="7237929" y="312221"/>
          <a:ext cx="617953" cy="28022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-6,45%</a:t>
          </a:r>
        </a:p>
      </cdr:txBody>
    </cdr:sp>
  </cdr:relSizeAnchor>
  <cdr:relSizeAnchor xmlns:cdr="http://schemas.openxmlformats.org/drawingml/2006/chartDrawing">
    <cdr:from>
      <cdr:x>0.14992</cdr:x>
      <cdr:y>0.34281</cdr:y>
    </cdr:from>
    <cdr:to>
      <cdr:x>0.25321</cdr:x>
      <cdr:y>0.39679</cdr:y>
    </cdr:to>
    <cdr:sp macro="" textlink="">
      <cdr:nvSpPr>
        <cdr:cNvPr id="129" name="2 CuadroTexto"/>
        <cdr:cNvSpPr txBox="1"/>
      </cdr:nvSpPr>
      <cdr:spPr>
        <a:xfrm xmlns:a="http://schemas.openxmlformats.org/drawingml/2006/main">
          <a:off x="1340881" y="1671828"/>
          <a:ext cx="923823" cy="263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100" b="1"/>
            <a:t>CRECIMIENTO</a:t>
          </a:r>
          <a:r>
            <a:rPr lang="es-AR" sz="1100" b="1" baseline="0"/>
            <a:t> ANUAL</a:t>
          </a:r>
          <a:endParaRPr lang="es-AR" sz="1100" b="1"/>
        </a:p>
      </cdr:txBody>
    </cdr:sp>
  </cdr:relSizeAnchor>
  <cdr:relSizeAnchor xmlns:cdr="http://schemas.openxmlformats.org/drawingml/2006/chartDrawing">
    <cdr:from>
      <cdr:x>0.72954</cdr:x>
      <cdr:y>0.04271</cdr:y>
    </cdr:from>
    <cdr:to>
      <cdr:x>0.78987</cdr:x>
      <cdr:y>0.10017</cdr:y>
    </cdr:to>
    <cdr:sp macro="" textlink="">
      <cdr:nvSpPr>
        <cdr:cNvPr id="20" name="1 CuadroTexto"/>
        <cdr:cNvSpPr txBox="1"/>
      </cdr:nvSpPr>
      <cdr:spPr>
        <a:xfrm xmlns:a="http://schemas.openxmlformats.org/drawingml/2006/main">
          <a:off x="6528921" y="208280"/>
          <a:ext cx="539915" cy="28022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-1,2%</a:t>
          </a:r>
        </a:p>
      </cdr:txBody>
    </cdr:sp>
  </cdr:relSizeAnchor>
  <cdr:relSizeAnchor xmlns:cdr="http://schemas.openxmlformats.org/drawingml/2006/chartDrawing">
    <cdr:from>
      <cdr:x>0.81429</cdr:x>
      <cdr:y>0.12477</cdr:y>
    </cdr:from>
    <cdr:to>
      <cdr:x>0.86564</cdr:x>
      <cdr:y>0.17372</cdr:y>
    </cdr:to>
    <cdr:sp macro="" textlink="">
      <cdr:nvSpPr>
        <cdr:cNvPr id="21" name="2 Cerrar llave"/>
        <cdr:cNvSpPr/>
      </cdr:nvSpPr>
      <cdr:spPr>
        <a:xfrm xmlns:a="http://schemas.openxmlformats.org/drawingml/2006/main" rot="17551009">
          <a:off x="7397825" y="498078"/>
          <a:ext cx="238720" cy="459550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0.86931</cdr:x>
      <cdr:y>0.1664</cdr:y>
    </cdr:from>
    <cdr:to>
      <cdr:x>0.91735</cdr:x>
      <cdr:y>0.21535</cdr:y>
    </cdr:to>
    <cdr:sp macro="" textlink="">
      <cdr:nvSpPr>
        <cdr:cNvPr id="22" name="2 Cerrar llave"/>
        <cdr:cNvSpPr/>
      </cdr:nvSpPr>
      <cdr:spPr>
        <a:xfrm xmlns:a="http://schemas.openxmlformats.org/drawingml/2006/main" rot="17551009">
          <a:off x="7875392" y="715895"/>
          <a:ext cx="238719" cy="429899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0.86384</cdr:x>
      <cdr:y>0.10779</cdr:y>
    </cdr:from>
    <cdr:to>
      <cdr:x>0.93289</cdr:x>
      <cdr:y>0.16524</cdr:y>
    </cdr:to>
    <cdr:sp macro="" textlink="">
      <cdr:nvSpPr>
        <cdr:cNvPr id="23" name="1 CuadroTexto"/>
        <cdr:cNvSpPr txBox="1"/>
      </cdr:nvSpPr>
      <cdr:spPr>
        <a:xfrm xmlns:a="http://schemas.openxmlformats.org/drawingml/2006/main">
          <a:off x="7730856" y="525694"/>
          <a:ext cx="617953" cy="28017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-5,74%</a:t>
          </a:r>
        </a:p>
      </cdr:txBody>
    </cdr:sp>
  </cdr:relSizeAnchor>
  <cdr:relSizeAnchor xmlns:cdr="http://schemas.openxmlformats.org/drawingml/2006/chartDrawing">
    <cdr:from>
      <cdr:x>0.92174</cdr:x>
      <cdr:y>0.20659</cdr:y>
    </cdr:from>
    <cdr:to>
      <cdr:x>0.96978</cdr:x>
      <cdr:y>0.25554</cdr:y>
    </cdr:to>
    <cdr:sp macro="" textlink="">
      <cdr:nvSpPr>
        <cdr:cNvPr id="24" name="2 Cerrar llave"/>
        <cdr:cNvSpPr/>
      </cdr:nvSpPr>
      <cdr:spPr>
        <a:xfrm xmlns:a="http://schemas.openxmlformats.org/drawingml/2006/main" rot="17551009">
          <a:off x="8344574" y="911895"/>
          <a:ext cx="238719" cy="429899"/>
        </a:xfrm>
        <a:prstGeom xmlns:a="http://schemas.openxmlformats.org/drawingml/2006/main" prst="rightBrace">
          <a:avLst>
            <a:gd name="adj1" fmla="val 36288"/>
            <a:gd name="adj2" fmla="val 46743"/>
          </a:avLst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0.9217</cdr:x>
      <cdr:y>0.14517</cdr:y>
    </cdr:from>
    <cdr:to>
      <cdr:x>0.99075</cdr:x>
      <cdr:y>0.20263</cdr:y>
    </cdr:to>
    <cdr:sp macro="" textlink="">
      <cdr:nvSpPr>
        <cdr:cNvPr id="25" name="1 CuadroTexto"/>
        <cdr:cNvSpPr txBox="1"/>
      </cdr:nvSpPr>
      <cdr:spPr>
        <a:xfrm xmlns:a="http://schemas.openxmlformats.org/drawingml/2006/main">
          <a:off x="8243662" y="707965"/>
          <a:ext cx="617605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/>
            <a:t>-5,22%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1"/>
            <a:ext cx="6819900" cy="99187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40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n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2945097" cy="48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n"/>
          <p:cNvSpPr txBox="1">
            <a:spLocks noGrp="1"/>
          </p:cNvSpPr>
          <p:nvPr>
            <p:ph type="dt" idx="10"/>
          </p:nvPr>
        </p:nvSpPr>
        <p:spPr>
          <a:xfrm>
            <a:off x="3859359" y="1"/>
            <a:ext cx="2945097" cy="48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n"/>
          <p:cNvSpPr txBox="1">
            <a:spLocks noGrp="1"/>
          </p:cNvSpPr>
          <p:nvPr>
            <p:ph type="ftr" idx="11"/>
          </p:nvPr>
        </p:nvSpPr>
        <p:spPr>
          <a:xfrm>
            <a:off x="0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n"/>
          <p:cNvSpPr txBox="1">
            <a:spLocks noGrp="1"/>
          </p:cNvSpPr>
          <p:nvPr>
            <p:ph type="sldNum" idx="12"/>
          </p:nvPr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9403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0" name="Google Shape;140;p1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71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10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85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11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90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40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806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40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479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40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634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15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752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16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872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59898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5446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18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505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19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60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991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20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860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21</a:t>
            </a:fld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4" name="Google Shape;244;p11:notes"/>
          <p:cNvSpPr txBox="1"/>
          <p:nvPr/>
        </p:nvSpPr>
        <p:spPr>
          <a:xfrm>
            <a:off x="681063" y="4710444"/>
            <a:ext cx="5453140" cy="445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952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22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111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23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393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24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167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25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537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26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965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27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949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28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39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29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240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59898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5446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30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955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31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8464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32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59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33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478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34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668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35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933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36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440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37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856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38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0487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39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55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50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40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09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59898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4734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42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0087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43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4030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44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973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45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4829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46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339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47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800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48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3719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59898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429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40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78276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50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5840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51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6662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52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5823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53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7509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54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9555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55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735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59898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56005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57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513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58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5580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59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46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40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1523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60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1945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59898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23490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62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9401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63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9205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64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556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65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1939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66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7633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67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1031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59898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67799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69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42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40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04796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70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7970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59898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51306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72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15708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73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54677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74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3613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75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95698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76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69208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77</a:t>
            </a:fld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8037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/>
        </p:nvSpPr>
        <p:spPr>
          <a:xfrm>
            <a:off x="700087" y="4386262"/>
            <a:ext cx="5610225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2642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:notes"/>
          <p:cNvSpPr txBox="1"/>
          <p:nvPr/>
        </p:nvSpPr>
        <p:spPr>
          <a:xfrm>
            <a:off x="3859359" y="9422594"/>
            <a:ext cx="2945097" cy="47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4063"/>
            <a:ext cx="4949825" cy="3713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26" name="Google Shape;426;p26:notes"/>
          <p:cNvSpPr txBox="1"/>
          <p:nvPr/>
        </p:nvSpPr>
        <p:spPr>
          <a:xfrm>
            <a:off x="681063" y="4710445"/>
            <a:ext cx="5451596" cy="44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6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3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1063" y="4710445"/>
            <a:ext cx="5440785" cy="44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40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6831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3967162" y="8774112"/>
            <a:ext cx="302736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lnSpc>
                <a:spcPct val="93000"/>
              </a:lnSpc>
              <a:buSzPts val="12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3000"/>
                </a:lnSpc>
                <a:buSzPts val="1200"/>
                <a:buFont typeface="Times New Roman"/>
                <a:buNone/>
              </a:pPr>
              <a:t>9</a:t>
            </a:fld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11687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/>
          <p:nvPr/>
        </p:nvSpPr>
        <p:spPr>
          <a:xfrm>
            <a:off x="700087" y="4386262"/>
            <a:ext cx="5603875" cy="4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75" tIns="40675" rIns="81375" bIns="40675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700087" y="4386262"/>
            <a:ext cx="5592762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28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503236" y="301641"/>
            <a:ext cx="9053513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503236" y="1768493"/>
            <a:ext cx="9053513" cy="436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67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 rot="5400000">
            <a:off x="5508625" y="2087563"/>
            <a:ext cx="5834063" cy="226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 rot="5400000">
            <a:off x="905669" y="-100806"/>
            <a:ext cx="5834063" cy="663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43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2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 rot="5400000">
            <a:off x="2846387" y="-574675"/>
            <a:ext cx="4367212" cy="90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2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682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91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2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52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991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2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4449762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5105400" y="1768475"/>
            <a:ext cx="4451350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22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 rot="5400000">
            <a:off x="5508627" y="2087563"/>
            <a:ext cx="5834063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 rot="5400000">
            <a:off x="905674" y="-100806"/>
            <a:ext cx="5834063" cy="663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97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503236" y="301641"/>
            <a:ext cx="9053513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503236" y="1768493"/>
            <a:ext cx="9053513" cy="436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57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2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4449762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2"/>
          </p:nvPr>
        </p:nvSpPr>
        <p:spPr>
          <a:xfrm>
            <a:off x="5105400" y="1768475"/>
            <a:ext cx="4451350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8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03236" y="301641"/>
            <a:ext cx="9053513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 rot="5400000">
            <a:off x="2846405" y="-574676"/>
            <a:ext cx="4367211" cy="905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b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1976443" y="674688"/>
            <a:ext cx="6048375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976443" y="5916613"/>
            <a:ext cx="6048375" cy="88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b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3941768" y="301630"/>
            <a:ext cx="5635625" cy="645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504825" y="1581168"/>
            <a:ext cx="3316288" cy="51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503236" y="301641"/>
            <a:ext cx="9053513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04827" y="303231"/>
            <a:ext cx="9072563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b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3"/>
          </p:nvPr>
        </p:nvSpPr>
        <p:spPr>
          <a:xfrm>
            <a:off x="5121277" y="1692275"/>
            <a:ext cx="4456113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b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4"/>
          </p:nvPr>
        </p:nvSpPr>
        <p:spPr>
          <a:xfrm>
            <a:off x="5121277" y="2397125"/>
            <a:ext cx="4456113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503236" y="301641"/>
            <a:ext cx="9053513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4449763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5105400" y="1768475"/>
            <a:ext cx="4451350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796925" y="4857767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b" anchorCtr="0">
            <a:noAutofit/>
          </a:bodyPr>
          <a:lstStyle>
            <a:lvl1pPr marL="456441" marR="0" lvl="0" indent="-228223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2884" marR="0" lvl="1" indent="-228223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69326" marR="0" lvl="2" indent="-228223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5768" marR="0" lvl="3" indent="-228223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2212" marR="0" lvl="4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38653" marR="0" lvl="5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5095" marR="0" lvl="6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540" marR="0" lvl="7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07981" marR="0" lvl="8" indent="-228223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503236" y="301641"/>
            <a:ext cx="9053513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503236" y="1768493"/>
            <a:ext cx="9053513" cy="436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dt" idx="10"/>
          </p:nvPr>
        </p:nvSpPr>
        <p:spPr>
          <a:xfrm>
            <a:off x="50323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ftr" idx="11"/>
          </p:nvPr>
        </p:nvSpPr>
        <p:spPr>
          <a:xfrm>
            <a:off x="3448050" y="6886577"/>
            <a:ext cx="3178175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69" tIns="91269" rIns="91269" bIns="91269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sldNum" idx="12"/>
          </p:nvPr>
        </p:nvSpPr>
        <p:spPr>
          <a:xfrm>
            <a:off x="7227888" y="6886577"/>
            <a:ext cx="2330450" cy="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2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53512" cy="436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23" name="Google Shape;23;p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726970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2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53512" cy="436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3045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10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lanacion.com.ar/politica/el-discurso-completo-alberto-fernandez-somos-gobierno-nid2338608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pagina12.com.ar/296253-coronavirus-un-estudio-nacional-revelo-que-el-plasma-de-recu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>
            <a:alpha val="98431"/>
          </a:srgbClr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descr="C:\Users\egelemur\Desktop\cienciaEnTuVida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270" y="3885211"/>
            <a:ext cx="1322203" cy="132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 descr="C:\Users\egelemur\Desktop\cienciaEnTuVida_logoconice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252" y="2576737"/>
            <a:ext cx="1374250" cy="766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 descr="C:\Users\egelemur\Desktop\cienciaEnTuVida_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1269" y="0"/>
            <a:ext cx="5769362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90537" y="990725"/>
            <a:ext cx="8361908" cy="575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>
              <a:solidFill>
                <a:srgbClr val="FFFFFF"/>
              </a:solidFill>
            </a:endParaRP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3600" dirty="0" smtClean="0">
                <a:solidFill>
                  <a:srgbClr val="FFFFFF"/>
                </a:solidFill>
              </a:rPr>
              <a:t>c) un estancamiento en la cantidad de personal de apoyo, que había mostrado  una leve tendencia ascendente; y</a:t>
            </a: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419" sz="3600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3600" dirty="0">
                <a:solidFill>
                  <a:srgbClr val="FFFFFF"/>
                </a:solidFill>
              </a:rPr>
              <a:t>d) una muy fuerte caída en la cantidad de personal administrativo que dejó en una situación crítica a numerosas áreas de gestión. </a:t>
            </a: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>
              <a:solidFill>
                <a:srgbClr val="FFFFFF"/>
              </a:solidFill>
            </a:endParaRP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714896" y="3037840"/>
            <a:ext cx="836190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4800" b="1" dirty="0">
                <a:solidFill>
                  <a:srgbClr val="FFFFFF"/>
                </a:solidFill>
              </a:rPr>
              <a:t>2</a:t>
            </a:r>
            <a:r>
              <a:rPr lang="es-AR" sz="4800" b="1" dirty="0" smtClean="0">
                <a:solidFill>
                  <a:srgbClr val="FFFFFF"/>
                </a:solidFill>
              </a:rPr>
              <a:t>. Situación presupuestaria</a:t>
            </a: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 smtClean="0">
              <a:solidFill>
                <a:srgbClr val="FFFFFF"/>
              </a:solidFill>
            </a:endParaRP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t="12487" r="50575" b="39404"/>
          <a:stretch/>
        </p:blipFill>
        <p:spPr>
          <a:xfrm>
            <a:off x="7333899" y="-19251"/>
            <a:ext cx="5493452" cy="75605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12996" y="61897"/>
            <a:ext cx="52863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400" tIns="52200" rIns="104400" bIns="52200" anchor="ctr"/>
          <a:lstStyle/>
          <a:p>
            <a:pPr algn="ctr" defTabSz="457200" eaLnBrk="0" fontAlgn="base" hangingPunct="0"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s-AR" altLang="es-AR" sz="2800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Presupuesto total</a:t>
            </a:r>
            <a:endParaRPr lang="en-US" altLang="es-AR" sz="2800" b="1" kern="12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://www.jorgealiaga.com.ar/wp-content/uploads/2019/07/Variacion_20190721_CONIC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34" y="1058783"/>
            <a:ext cx="7675919" cy="51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20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35329" y="6201243"/>
            <a:ext cx="584170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400" tIns="52200" rIns="104400" bIns="52200" anchor="ctr"/>
          <a:lstStyle/>
          <a:p>
            <a:pPr algn="ctr" defTabSz="457200" eaLnBrk="0" fontAlgn="base" hangingPunct="0"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Fuente: “Ajuste en Ciencia y Técnica en la gestión de 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Cambiemos. Detalle </a:t>
            </a: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 la situación del sector de Ciencia y Técnica al 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21/07/2019” de Jorge </a:t>
            </a: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Luis Aliaga. Disponible en http://www.jorgealiaga.com.ar/?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p=1623 </a:t>
            </a:r>
            <a:endParaRPr lang="en-US" altLang="es-AR" b="1" kern="12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5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t="12487" r="50575" b="39404"/>
          <a:stretch/>
        </p:blipFill>
        <p:spPr>
          <a:xfrm>
            <a:off x="7333899" y="-19251"/>
            <a:ext cx="5493452" cy="756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jorgealiaga.com.ar/wp-content/uploads/2019/07/Variacion_20190721_CONICET_Funcionamie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7" y="1066340"/>
            <a:ext cx="7664654" cy="5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35329" y="6201243"/>
            <a:ext cx="584170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400" tIns="52200" rIns="104400" bIns="52200" anchor="ctr"/>
          <a:lstStyle/>
          <a:p>
            <a:pPr algn="ctr" defTabSz="457200" eaLnBrk="0" fontAlgn="base" hangingPunct="0"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Fuente: “Ajuste en Ciencia y Técnica en la gestión de 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Cambiemos. Detalle </a:t>
            </a: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 la situación del sector de Ciencia y Técnica al 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21/07/2019” de Jorge </a:t>
            </a: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Luis Aliaga. Disponible en http://www.jorgealiaga.com.ar/?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p=1623 </a:t>
            </a:r>
            <a:endParaRPr lang="en-US" altLang="es-AR" b="1" kern="12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12995" y="47298"/>
            <a:ext cx="52863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400" tIns="52200" rIns="104400" bIns="52200" anchor="ctr"/>
          <a:lstStyle/>
          <a:p>
            <a:pPr algn="ctr" defTabSz="457200" eaLnBrk="0" fontAlgn="base" hangingPunct="0"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s-AR" altLang="es-AR" sz="2800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Presupuesto para Gastos de Funcionamiento</a:t>
            </a:r>
            <a:endParaRPr lang="en-US" altLang="es-AR" sz="2800" b="1" kern="12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5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t="12487" r="50575" b="39404"/>
          <a:stretch/>
        </p:blipFill>
        <p:spPr>
          <a:xfrm>
            <a:off x="7333899" y="-131546"/>
            <a:ext cx="5493452" cy="75605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96954" y="239463"/>
            <a:ext cx="52863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400" tIns="52200" rIns="104400" bIns="52200" anchor="ctr"/>
          <a:lstStyle/>
          <a:p>
            <a:pPr algn="ctr" defTabSz="457200" eaLnBrk="0" fontAlgn="base" hangingPunct="0"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s-AR" altLang="es-AR" sz="2800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Caída del presupuesto 2015-2019</a:t>
            </a:r>
            <a:endParaRPr lang="en-US" altLang="es-AR" sz="2800" b="1" kern="12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Google Shape;20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www.jorgealiaga.com.ar/wp-content/uploads/2019/07/Variacion_2019_2015_Por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372"/>
            <a:ext cx="10121450" cy="43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83832" y="3368842"/>
            <a:ext cx="6497052" cy="96252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35329" y="6201243"/>
            <a:ext cx="584170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400" tIns="52200" rIns="104400" bIns="52200" anchor="ctr"/>
          <a:lstStyle/>
          <a:p>
            <a:pPr algn="ctr" defTabSz="457200" eaLnBrk="0" fontAlgn="base" hangingPunct="0"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Fuente: “Ajuste en Ciencia y Técnica en la gestión de 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Cambiemos. Detalle </a:t>
            </a: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 la situación del sector de Ciencia y Técnica al 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21/07/2019” de Jorge </a:t>
            </a:r>
            <a:r>
              <a:rPr lang="es-AR" altLang="es-AR" b="1" kern="12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Luis Aliaga. Disponible en http://www.jorgealiaga.com.ar/?</a:t>
            </a:r>
            <a:r>
              <a:rPr lang="es-AR" altLang="es-AR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p=1623 </a:t>
            </a:r>
            <a:endParaRPr lang="en-US" altLang="es-AR" b="1" kern="12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0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461962" y="1536739"/>
            <a:ext cx="92535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AR" sz="3600" dirty="0" smtClean="0">
                <a:solidFill>
                  <a:schemeClr val="bg1"/>
                </a:solidFill>
              </a:rPr>
              <a:t>Se adeudaban pagos de </a:t>
            </a:r>
            <a:r>
              <a:rPr lang="es-AR" sz="3600" dirty="0" smtClean="0">
                <a:solidFill>
                  <a:schemeClr val="bg1"/>
                </a:solidFill>
              </a:rPr>
              <a:t>subsidios PIP </a:t>
            </a:r>
            <a:r>
              <a:rPr lang="es-AR" sz="3600" dirty="0" smtClean="0">
                <a:solidFill>
                  <a:schemeClr val="bg1"/>
                </a:solidFill>
              </a:rPr>
              <a:t>2014-2016 y 2015-2017. De los PIP 2017-2019 sólo se había pagado el primer año. 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AR" sz="1800" dirty="0" smtClean="0">
              <a:solidFill>
                <a:schemeClr val="bg1"/>
              </a:solidFill>
            </a:endParaRP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419" sz="3600" dirty="0" smtClean="0">
                <a:solidFill>
                  <a:schemeClr val="bg1"/>
                </a:solidFill>
              </a:rPr>
              <a:t>El mismo atraso se verifica en el pago de P-UE. 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AR" sz="1800" dirty="0" smtClean="0">
              <a:solidFill>
                <a:schemeClr val="bg1"/>
              </a:solidFill>
            </a:endParaRP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AR" sz="3600" dirty="0" smtClean="0">
                <a:solidFill>
                  <a:schemeClr val="bg1"/>
                </a:solidFill>
              </a:rPr>
              <a:t>También el caso de los PIO se adeudaban pagos desde 2016.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0538" y="299239"/>
            <a:ext cx="92249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400" tIns="52200" rIns="104400" bIns="52200" anchor="ctr"/>
          <a:lstStyle/>
          <a:p>
            <a:pPr algn="ctr" defTabSz="457200" eaLnBrk="0" fontAlgn="base" hangingPunct="0"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s-MX" altLang="es-AR" sz="2800" b="1" kern="1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Proyectos de Investigación: situación a diciembre de 2019 </a:t>
            </a:r>
          </a:p>
        </p:txBody>
      </p:sp>
    </p:spTree>
    <p:extLst>
      <p:ext uri="{BB962C8B-B14F-4D97-AF65-F5344CB8AC3E}">
        <p14:creationId xmlns:p14="http://schemas.microsoft.com/office/powerpoint/2010/main" val="24043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57240" y="656412"/>
            <a:ext cx="8361908" cy="524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3600" dirty="0" smtClean="0">
                <a:solidFill>
                  <a:srgbClr val="FFFFFF"/>
                </a:solidFill>
              </a:rPr>
              <a:t>En </a:t>
            </a:r>
            <a:r>
              <a:rPr lang="es-AR" sz="3600" dirty="0">
                <a:solidFill>
                  <a:srgbClr val="FFFFFF"/>
                </a:solidFill>
              </a:rPr>
              <a:t>síntesis, puede </a:t>
            </a:r>
            <a:r>
              <a:rPr lang="es-AR" sz="3600" dirty="0" smtClean="0">
                <a:solidFill>
                  <a:srgbClr val="FFFFFF"/>
                </a:solidFill>
              </a:rPr>
              <a:t>observarse:</a:t>
            </a: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3600" dirty="0" smtClean="0">
                <a:solidFill>
                  <a:srgbClr val="FFFFFF"/>
                </a:solidFill>
              </a:rPr>
              <a:t>a) una gran reducción </a:t>
            </a:r>
            <a:r>
              <a:rPr lang="es-AR" sz="3600" dirty="0">
                <a:solidFill>
                  <a:srgbClr val="FFFFFF"/>
                </a:solidFill>
              </a:rPr>
              <a:t>del </a:t>
            </a:r>
            <a:r>
              <a:rPr lang="es-AR" sz="3600" dirty="0" smtClean="0">
                <a:solidFill>
                  <a:srgbClr val="FFFFFF"/>
                </a:solidFill>
              </a:rPr>
              <a:t>presupuesto del CONICET, con ajustes marcados en todos los rubros; y</a:t>
            </a:r>
            <a:endParaRPr lang="es-AR" sz="3600" dirty="0">
              <a:solidFill>
                <a:srgbClr val="FFFFFF"/>
              </a:solidFill>
            </a:endParaRP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 smtClean="0">
              <a:solidFill>
                <a:srgbClr val="FFFFFF"/>
              </a:solidFill>
            </a:endParaRP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3600" dirty="0" smtClean="0">
                <a:solidFill>
                  <a:srgbClr val="FFFFFF"/>
                </a:solidFill>
              </a:rPr>
              <a:t>b) una fuerte caída de la participación en el total de </a:t>
            </a:r>
            <a:r>
              <a:rPr lang="es-AR" sz="3600" dirty="0">
                <a:solidFill>
                  <a:srgbClr val="FFFFFF"/>
                </a:solidFill>
              </a:rPr>
              <a:t>los gastos para sostenimiento de </a:t>
            </a:r>
            <a:r>
              <a:rPr lang="es-AR" sz="3600" dirty="0" smtClean="0">
                <a:solidFill>
                  <a:srgbClr val="FFFFFF"/>
                </a:solidFill>
              </a:rPr>
              <a:t>las UE </a:t>
            </a:r>
            <a:r>
              <a:rPr lang="es-AR" sz="3600" dirty="0">
                <a:solidFill>
                  <a:srgbClr val="FFFFFF"/>
                </a:solidFill>
              </a:rPr>
              <a:t>y </a:t>
            </a:r>
            <a:r>
              <a:rPr lang="es-AR" sz="3600" dirty="0" smtClean="0">
                <a:solidFill>
                  <a:srgbClr val="FFFFFF"/>
                </a:solidFill>
              </a:rPr>
              <a:t>para proyectos </a:t>
            </a:r>
            <a:r>
              <a:rPr lang="es-AR" sz="3600" dirty="0">
                <a:solidFill>
                  <a:srgbClr val="FFFFFF"/>
                </a:solidFill>
              </a:rPr>
              <a:t>de </a:t>
            </a:r>
            <a:r>
              <a:rPr lang="es-AR" sz="3600" dirty="0" smtClean="0">
                <a:solidFill>
                  <a:srgbClr val="FFFFFF"/>
                </a:solidFill>
              </a:rPr>
              <a:t>investigación.</a:t>
            </a:r>
            <a:endParaRPr lang="es-AR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8"/>
          <p:cNvPicPr preferRelativeResize="0"/>
          <p:nvPr/>
        </p:nvPicPr>
        <p:blipFill rotWithShape="1">
          <a:blip r:embed="rId3">
            <a:alphaModFix/>
          </a:blip>
          <a:srcRect b="61651"/>
          <a:stretch/>
        </p:blipFill>
        <p:spPr>
          <a:xfrm>
            <a:off x="-1" y="-534241"/>
            <a:ext cx="10108981" cy="54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/>
          <p:nvPr/>
        </p:nvSpPr>
        <p:spPr>
          <a:xfrm>
            <a:off x="0" y="841829"/>
            <a:ext cx="7982856" cy="4809671"/>
          </a:xfrm>
          <a:prstGeom prst="rect">
            <a:avLst/>
          </a:prstGeom>
          <a:solidFill>
            <a:srgbClr val="2DAA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9B2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549275" y="1876425"/>
            <a:ext cx="5319262" cy="15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44500" y="1089025"/>
            <a:ext cx="7950200" cy="33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453326" y="1556192"/>
            <a:ext cx="6774788" cy="188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s-ES_tradnl" sz="6600" b="1" dirty="0" smtClean="0">
                <a:solidFill>
                  <a:srgbClr val="FFFFFF"/>
                </a:solidFill>
              </a:rPr>
              <a:t>Primeras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s-ES_tradnl" sz="6600" b="1" dirty="0" smtClean="0">
                <a:solidFill>
                  <a:srgbClr val="FFFFFF"/>
                </a:solidFill>
              </a:rPr>
              <a:t>medidas</a:t>
            </a:r>
          </a:p>
        </p:txBody>
      </p:sp>
      <p:pic>
        <p:nvPicPr>
          <p:cNvPr id="358" name="Google Shape;35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5989"/>
            <a:ext cx="768350" cy="4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0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367247" y="679667"/>
            <a:ext cx="9239090" cy="155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4400" dirty="0" smtClean="0">
                <a:solidFill>
                  <a:schemeClr val="bg1"/>
                </a:solidFill>
              </a:rPr>
              <a:t>Recuperació</a:t>
            </a:r>
            <a:r>
              <a:rPr lang="es-AR" sz="4400" dirty="0" smtClean="0">
                <a:solidFill>
                  <a:schemeClr val="bg1"/>
                </a:solidFill>
              </a:rPr>
              <a:t>n del Ministerio de Ciencia, Tecnología e Innovación</a:t>
            </a:r>
            <a:endParaRPr lang="es-AR" sz="44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s://i0.wp.com/revistatrinchera.com/wp-content/uploads/2019/12/1.jpg?resize=640%2C427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08" y="3976099"/>
            <a:ext cx="5371166" cy="35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474495" y="1969788"/>
            <a:ext cx="828040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8025" rIns="90000" bIns="45000" anchor="t" anchorCtr="0">
            <a:noAutofit/>
          </a:bodyPr>
          <a:lstStyle/>
          <a:p>
            <a:pPr>
              <a:lnSpc>
                <a:spcPct val="93000"/>
              </a:lnSpc>
              <a:buSzPts val="8000"/>
            </a:pPr>
            <a:r>
              <a:rPr lang="en-US" sz="8000" b="1" dirty="0" smtClean="0">
                <a:solidFill>
                  <a:srgbClr val="FFFFFF"/>
                </a:solidFill>
              </a:rPr>
              <a:t>760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90537" y="1183912"/>
            <a:ext cx="620980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b="1" dirty="0" smtClean="0">
                <a:solidFill>
                  <a:schemeClr val="bg1"/>
                </a:solidFill>
              </a:rPr>
              <a:t>Incremento de </a:t>
            </a:r>
            <a:r>
              <a:rPr lang="es-AR" sz="2800" b="1" dirty="0">
                <a:solidFill>
                  <a:schemeClr val="bg1"/>
                </a:solidFill>
              </a:rPr>
              <a:t>los </a:t>
            </a:r>
            <a:r>
              <a:rPr lang="es-AR" sz="2800" b="1" dirty="0" smtClean="0">
                <a:solidFill>
                  <a:schemeClr val="bg1"/>
                </a:solidFill>
              </a:rPr>
              <a:t>ingresos aprobados </a:t>
            </a:r>
            <a:r>
              <a:rPr lang="es-AR" sz="2800" dirty="0" smtClean="0">
                <a:solidFill>
                  <a:schemeClr val="bg1"/>
                </a:solidFill>
              </a:rPr>
              <a:t>a </a:t>
            </a:r>
            <a:r>
              <a:rPr lang="es-AR" sz="2800" dirty="0">
                <a:solidFill>
                  <a:schemeClr val="bg1"/>
                </a:solidFill>
              </a:rPr>
              <a:t>la </a:t>
            </a:r>
            <a:r>
              <a:rPr lang="es-AR" sz="2800" dirty="0" smtClean="0">
                <a:solidFill>
                  <a:schemeClr val="bg1"/>
                </a:solidFill>
              </a:rPr>
              <a:t>CIC, con un total de  </a:t>
            </a:r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3111950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>
                <a:solidFill>
                  <a:schemeClr val="bg1"/>
                </a:solidFill>
              </a:rPr>
              <a:t>s</a:t>
            </a:r>
            <a:r>
              <a:rPr lang="es-AR" sz="2800" dirty="0" smtClean="0">
                <a:solidFill>
                  <a:schemeClr val="bg1"/>
                </a:solidFill>
              </a:rPr>
              <a:t>eleccionadas/os en las distintas modalidades de la Convocatoria, más 40 cargos que se asignarán a lo largo de 2020.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Este número representa </a:t>
            </a:r>
            <a:r>
              <a:rPr lang="es-AR" sz="2800" dirty="0">
                <a:solidFill>
                  <a:schemeClr val="bg1"/>
                </a:solidFill>
              </a:rPr>
              <a:t>un incremento del 57% </a:t>
            </a:r>
            <a:r>
              <a:rPr lang="es-AR" sz="2800" dirty="0" smtClean="0">
                <a:solidFill>
                  <a:schemeClr val="bg1"/>
                </a:solidFill>
              </a:rPr>
              <a:t>respecto </a:t>
            </a:r>
            <a:r>
              <a:rPr lang="es-AR" sz="2800" dirty="0">
                <a:solidFill>
                  <a:schemeClr val="bg1"/>
                </a:solidFill>
              </a:rPr>
              <a:t>de la convocatoria </a:t>
            </a:r>
            <a:r>
              <a:rPr lang="es-AR" sz="2800" dirty="0" smtClean="0">
                <a:solidFill>
                  <a:schemeClr val="bg1"/>
                </a:solidFill>
              </a:rPr>
              <a:t>anterior.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906407" y="780321"/>
            <a:ext cx="7960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“Una </a:t>
            </a:r>
            <a:r>
              <a:rPr lang="es-MX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sociedad como la que queremos promover debe basarse en el conocimiento y en el acceso de todos a ese conocimiento</a:t>
            </a:r>
            <a:r>
              <a:rPr lang="es-MX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.”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7852" y="3759828"/>
            <a:ext cx="8393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“”N</a:t>
            </a:r>
            <a:r>
              <a:rPr lang="es-MX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o </a:t>
            </a:r>
            <a:r>
              <a:rPr lang="es-MX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hay país posible, no hay país independiente, no hay país que tenga posibilidades de crecimiento, si no desarrollamos a fondo la investigación en la Argentina".</a:t>
            </a:r>
            <a:endParaRPr lang="es-AR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A diez aÃ±os de la muerte de NÃ©stor Kirchner | Filo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96" y="5502872"/>
            <a:ext cx="2046678" cy="20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490537" y="3590032"/>
            <a:ext cx="828040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8025" rIns="90000" bIns="45000" anchor="t" anchorCtr="0">
            <a:noAutofit/>
          </a:bodyPr>
          <a:lstStyle/>
          <a:p>
            <a:pPr>
              <a:lnSpc>
                <a:spcPct val="93000"/>
              </a:lnSpc>
              <a:buSzPts val="8000"/>
            </a:pPr>
            <a:r>
              <a:rPr lang="en-US" sz="8000" b="1" dirty="0" smtClean="0">
                <a:solidFill>
                  <a:srgbClr val="FFFFFF"/>
                </a:solidFill>
              </a:rPr>
              <a:t>800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90537" y="1921564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Se </a:t>
            </a:r>
            <a:r>
              <a:rPr lang="es-AR" sz="2800" b="1" dirty="0" smtClean="0">
                <a:solidFill>
                  <a:schemeClr val="bg1"/>
                </a:solidFill>
              </a:rPr>
              <a:t>redefinieron los lineamientos de la Convocatoria 2020 </a:t>
            </a:r>
            <a:r>
              <a:rPr lang="es-AR" sz="2800" dirty="0" smtClean="0">
                <a:solidFill>
                  <a:schemeClr val="bg1"/>
                </a:solidFill>
              </a:rPr>
              <a:t>para Ingresos a la CIC. 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Se asignarán un total de   </a:t>
            </a:r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4796365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>
                <a:solidFill>
                  <a:schemeClr val="bg1"/>
                </a:solidFill>
              </a:rPr>
              <a:t>c</a:t>
            </a:r>
            <a:r>
              <a:rPr lang="es-AR" sz="2800" dirty="0" smtClean="0">
                <a:solidFill>
                  <a:schemeClr val="bg1"/>
                </a:solidFill>
              </a:rPr>
              <a:t>argos en las distintas modalidades de la Convocatoria.   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1"/>
          <p:cNvPicPr preferRelativeResize="0"/>
          <p:nvPr/>
        </p:nvPicPr>
        <p:blipFill rotWithShape="1">
          <a:blip r:embed="rId3">
            <a:alphaModFix/>
          </a:blip>
          <a:srcRect t="12487" r="50575" b="39404"/>
          <a:stretch/>
        </p:blipFill>
        <p:spPr>
          <a:xfrm>
            <a:off x="7333899" y="-19251"/>
            <a:ext cx="5493452" cy="7560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2336878" y="903989"/>
            <a:ext cx="2608775" cy="1983590"/>
            <a:chOff x="1462840" y="2540282"/>
            <a:chExt cx="3514899" cy="2438400"/>
          </a:xfrm>
        </p:grpSpPr>
        <p:grpSp>
          <p:nvGrpSpPr>
            <p:cNvPr id="2" name="Grupo 1"/>
            <p:cNvGrpSpPr/>
            <p:nvPr/>
          </p:nvGrpSpPr>
          <p:grpSpPr>
            <a:xfrm>
              <a:off x="1462840" y="2540282"/>
              <a:ext cx="3514899" cy="2438400"/>
              <a:chOff x="1461247" y="2590800"/>
              <a:chExt cx="3514899" cy="2438400"/>
            </a:xfrm>
          </p:grpSpPr>
          <p:sp>
            <p:nvSpPr>
              <p:cNvPr id="249" name="Google Shape;249;p31"/>
              <p:cNvSpPr txBox="1"/>
              <p:nvPr/>
            </p:nvSpPr>
            <p:spPr>
              <a:xfrm>
                <a:off x="1461247" y="2590800"/>
                <a:ext cx="3514899" cy="2438400"/>
              </a:xfrm>
              <a:prstGeom prst="rect">
                <a:avLst/>
              </a:prstGeom>
              <a:solidFill>
                <a:srgbClr val="F7A8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93000"/>
                  </a:lnSpc>
                  <a:buSzPts val="1800"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0" name="Google Shape;250;p31"/>
              <p:cNvSpPr txBox="1"/>
              <p:nvPr/>
            </p:nvSpPr>
            <p:spPr>
              <a:xfrm>
                <a:off x="2044165" y="3034125"/>
                <a:ext cx="2343488" cy="1433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1800"/>
                  <a:buFont typeface="Georgia"/>
                  <a:buNone/>
                </a:pPr>
                <a:r>
                  <a:rPr lang="es-ES_tradnl" sz="1800" dirty="0" smtClean="0">
                    <a:ea typeface="Georgia"/>
                    <a:cs typeface="Georgia"/>
                    <a:sym typeface="Georgia"/>
                  </a:rPr>
                  <a:t>Modalidad General</a:t>
                </a:r>
                <a:endParaRPr dirty="0"/>
              </a:p>
              <a:p>
                <a:pPr algn="ctr">
                  <a:buClr>
                    <a:srgbClr val="FFFFFF"/>
                  </a:buClr>
                  <a:buSzPts val="1800"/>
                </a:pPr>
                <a:endParaRPr sz="1800" dirty="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algn="ctr">
                  <a:buClr>
                    <a:srgbClr val="FFFFFF"/>
                  </a:buClr>
                  <a:buSzPts val="6000"/>
                </a:pPr>
                <a:r>
                  <a:rPr lang="en-US" sz="6000" b="1" dirty="0" smtClean="0"/>
                  <a:t>400</a:t>
                </a:r>
                <a:endParaRPr dirty="0"/>
              </a:p>
            </p:txBody>
          </p:sp>
        </p:grpSp>
        <p:cxnSp>
          <p:nvCxnSpPr>
            <p:cNvPr id="251" name="Google Shape;251;p31"/>
            <p:cNvCxnSpPr/>
            <p:nvPr/>
          </p:nvCxnSpPr>
          <p:spPr>
            <a:xfrm>
              <a:off x="2557477" y="3524886"/>
              <a:ext cx="1325626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" name="2 Grupo"/>
          <p:cNvGrpSpPr/>
          <p:nvPr/>
        </p:nvGrpSpPr>
        <p:grpSpPr>
          <a:xfrm>
            <a:off x="5378298" y="903979"/>
            <a:ext cx="2610000" cy="1983600"/>
            <a:chOff x="5092397" y="2176555"/>
            <a:chExt cx="4192565" cy="2890411"/>
          </a:xfrm>
        </p:grpSpPr>
        <p:sp>
          <p:nvSpPr>
            <p:cNvPr id="253" name="Google Shape;253;p31"/>
            <p:cNvSpPr txBox="1"/>
            <p:nvPr/>
          </p:nvSpPr>
          <p:spPr>
            <a:xfrm>
              <a:off x="5092397" y="2176555"/>
              <a:ext cx="4192565" cy="2890411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3000"/>
                </a:lnSpc>
                <a:buSzPts val="1800"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54" name="Google Shape;254;p31"/>
            <p:cNvSpPr txBox="1"/>
            <p:nvPr/>
          </p:nvSpPr>
          <p:spPr>
            <a:xfrm>
              <a:off x="5535344" y="2702072"/>
              <a:ext cx="3306670" cy="1685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lang="es-ES_tradnl" sz="1800" dirty="0" smtClean="0">
                  <a:ea typeface="Georgia"/>
                  <a:cs typeface="Georgia"/>
                  <a:sym typeface="Georgia"/>
                </a:rPr>
                <a:t>Modalidades Orientadas</a:t>
              </a:r>
              <a:endParaRPr dirty="0"/>
            </a:p>
            <a:p>
              <a:pPr algn="ctr">
                <a:buClr>
                  <a:srgbClr val="FFFFFF"/>
                </a:buClr>
                <a:buSzPts val="1800"/>
              </a:pPr>
              <a:endParaRPr sz="1800" dirty="0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algn="ctr">
                <a:buClr>
                  <a:srgbClr val="FFFFFF"/>
                </a:buClr>
                <a:buSzPts val="6000"/>
              </a:pPr>
              <a:r>
                <a:rPr lang="en-US" sz="6000" b="1" dirty="0" smtClean="0"/>
                <a:t>400</a:t>
              </a:r>
              <a:endParaRPr dirty="0"/>
            </a:p>
          </p:txBody>
        </p:sp>
        <p:cxnSp>
          <p:nvCxnSpPr>
            <p:cNvPr id="255" name="Google Shape;255;p31"/>
            <p:cNvCxnSpPr/>
            <p:nvPr/>
          </p:nvCxnSpPr>
          <p:spPr>
            <a:xfrm>
              <a:off x="6368734" y="3343686"/>
              <a:ext cx="1639887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82029"/>
              </p:ext>
            </p:extLst>
          </p:nvPr>
        </p:nvGraphicFramePr>
        <p:xfrm>
          <a:off x="1727512" y="3472277"/>
          <a:ext cx="6822930" cy="2529840"/>
        </p:xfrm>
        <a:graphic>
          <a:graphicData uri="http://schemas.openxmlformats.org/drawingml/2006/table">
            <a:tbl>
              <a:tblPr firstRow="1" bandRow="1">
                <a:tableStyleId>{325B03A1-72C2-4DC9-A0C1-5725AA50F482}</a:tableStyleId>
              </a:tblPr>
              <a:tblGrid>
                <a:gridCol w="488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tx1"/>
                          </a:solidFill>
                        </a:rPr>
                        <a:t>Modalidad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tx1"/>
                          </a:solidFill>
                        </a:rPr>
                        <a:t>Cargos a cubrir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General</a:t>
                      </a:r>
                      <a:endParaRPr lang="es-AR" sz="16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400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Temas</a:t>
                      </a:r>
                      <a:r>
                        <a:rPr lang="es-ES_tradnl" sz="1600" baseline="0" dirty="0" smtClean="0"/>
                        <a:t> estratégicos y tecnología</a:t>
                      </a:r>
                      <a:endParaRPr lang="es-AR" sz="16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Fortalecimiento</a:t>
                      </a:r>
                      <a:r>
                        <a:rPr lang="es-ES_tradnl" sz="1600" baseline="0" dirty="0" smtClean="0"/>
                        <a:t> I+D+i - Universidades</a:t>
                      </a:r>
                      <a:endParaRPr lang="es-AR" sz="1600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Fortalecimiento I+D+i - Organismos públicos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Proyectos</a:t>
                      </a:r>
                      <a:r>
                        <a:rPr lang="es-ES_tradnl" sz="1600" baseline="0" dirty="0" smtClean="0"/>
                        <a:t> especiales</a:t>
                      </a:r>
                      <a:endParaRPr lang="es-AR" sz="1600" dirty="0" smtClean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8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_tradnl" sz="14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r>
                        <a:rPr lang="es-ES_tradnl" sz="1400" b="1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General</a:t>
                      </a:r>
                      <a:endParaRPr lang="es-AR" sz="14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4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1462373" y="4432533"/>
            <a:ext cx="828040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8025" rIns="90000" bIns="45000" anchor="t" anchorCtr="0">
            <a:no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La</a:t>
            </a:r>
            <a:r>
              <a:rPr lang="es-MX" sz="2800" dirty="0">
                <a:solidFill>
                  <a:schemeClr val="bg1"/>
                </a:solidFill>
              </a:rPr>
              <a:t>  Convocatoria se </a:t>
            </a:r>
            <a:r>
              <a:rPr lang="es-MX" sz="2800" dirty="0" smtClean="0">
                <a:solidFill>
                  <a:schemeClr val="bg1"/>
                </a:solidFill>
              </a:rPr>
              <a:t>encuentra disponible </a:t>
            </a:r>
            <a:r>
              <a:rPr lang="es-MX" sz="2800" dirty="0">
                <a:solidFill>
                  <a:schemeClr val="bg1"/>
                </a:solidFill>
              </a:rPr>
              <a:t>en SIGEVA </a:t>
            </a:r>
            <a:r>
              <a:rPr lang="es-MX" sz="2800" dirty="0" smtClean="0">
                <a:solidFill>
                  <a:schemeClr val="bg1"/>
                </a:solidFill>
              </a:rPr>
              <a:t>desde el </a:t>
            </a:r>
            <a:r>
              <a:rPr lang="es-MX" sz="2800" dirty="0">
                <a:solidFill>
                  <a:schemeClr val="bg1"/>
                </a:solidFill>
              </a:rPr>
              <a:t>1° de julio de 2020 y  las solicitudes se realizarán únicamente en forma electrónica</a:t>
            </a:r>
          </a:p>
        </p:txBody>
      </p:sp>
      <p:sp>
        <p:nvSpPr>
          <p:cNvPr id="201" name="Google Shape;201;p27"/>
          <p:cNvSpPr txBox="1"/>
          <p:nvPr/>
        </p:nvSpPr>
        <p:spPr>
          <a:xfrm>
            <a:off x="215757" y="1021742"/>
            <a:ext cx="6647380" cy="138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Se </a:t>
            </a:r>
            <a:r>
              <a:rPr lang="es-MX" sz="3200" dirty="0" smtClean="0">
                <a:solidFill>
                  <a:schemeClr val="bg1"/>
                </a:solidFill>
              </a:rPr>
              <a:t>restablecieron </a:t>
            </a:r>
            <a:r>
              <a:rPr lang="es-MX" sz="3200" dirty="0">
                <a:solidFill>
                  <a:schemeClr val="bg1"/>
                </a:solidFill>
              </a:rPr>
              <a:t>los ingresos desde </a:t>
            </a:r>
            <a:r>
              <a:rPr lang="es-MX" sz="3200" dirty="0" smtClean="0">
                <a:solidFill>
                  <a:schemeClr val="bg1"/>
                </a:solidFill>
              </a:rPr>
              <a:t>el exterior.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4896381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. 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490537" y="3669913"/>
            <a:ext cx="828040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8025" rIns="90000" bIns="45000" anchor="t" anchorCtr="0">
            <a:noAutofit/>
          </a:bodyPr>
          <a:lstStyle/>
          <a:p>
            <a:pPr>
              <a:lnSpc>
                <a:spcPct val="93000"/>
              </a:lnSpc>
              <a:buSzPts val="8000"/>
            </a:pPr>
            <a:r>
              <a:rPr lang="en-US" sz="8000" b="1" dirty="0" smtClean="0">
                <a:solidFill>
                  <a:srgbClr val="FFFFFF"/>
                </a:solidFill>
              </a:rPr>
              <a:t>2.829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90537" y="2378025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En el marco de esta Convocatoria, en todas sus modalidades, se recibieron un total de    </a:t>
            </a:r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4896381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postulaciones, lo que representa </a:t>
            </a:r>
            <a:r>
              <a:rPr lang="es-AR" sz="2800" b="1" dirty="0" smtClean="0">
                <a:solidFill>
                  <a:schemeClr val="bg1"/>
                </a:solidFill>
              </a:rPr>
              <a:t>casi 9% más </a:t>
            </a:r>
            <a:r>
              <a:rPr lang="es-AR" sz="2800" dirty="0" smtClean="0">
                <a:solidFill>
                  <a:schemeClr val="bg1"/>
                </a:solidFill>
              </a:rPr>
              <a:t>que en 2019. 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490537" y="3590032"/>
            <a:ext cx="828040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8025" rIns="90000" bIns="45000" anchor="t" anchorCtr="0">
            <a:noAutofit/>
          </a:bodyPr>
          <a:lstStyle/>
          <a:p>
            <a:pPr>
              <a:lnSpc>
                <a:spcPct val="93000"/>
              </a:lnSpc>
              <a:buSzPts val="8000"/>
            </a:pPr>
            <a:r>
              <a:rPr lang="en-US" sz="8000" b="1" dirty="0">
                <a:solidFill>
                  <a:srgbClr val="FFFFFF"/>
                </a:solidFill>
              </a:rPr>
              <a:t>3</a:t>
            </a:r>
            <a:r>
              <a:rPr lang="en-US" sz="8000" b="1" dirty="0" smtClean="0">
                <a:solidFill>
                  <a:srgbClr val="FFFFFF"/>
                </a:solidFill>
              </a:rPr>
              <a:t>00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90537" y="2739710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Se dispuso la incorporación, a lo largo de 2020, de </a:t>
            </a:r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4769069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nuevos cargos para la Carrera del Personal de Apoyo.   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490537" y="3172940"/>
            <a:ext cx="828040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8025" rIns="90000" bIns="45000" anchor="t" anchorCtr="0">
            <a:noAutofit/>
          </a:bodyPr>
          <a:lstStyle/>
          <a:p>
            <a:pPr>
              <a:lnSpc>
                <a:spcPct val="93000"/>
              </a:lnSpc>
              <a:buSzPts val="8000"/>
            </a:pPr>
            <a:r>
              <a:rPr lang="en-US" sz="8000" b="1" dirty="0" smtClean="0">
                <a:solidFill>
                  <a:srgbClr val="FFFFFF"/>
                </a:solidFill>
              </a:rPr>
              <a:t>3.221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90537" y="2441851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Se otorgaron en la última convocatoria</a:t>
            </a:r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4315105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AR" sz="2800" dirty="0">
                <a:solidFill>
                  <a:schemeClr val="bg1"/>
                </a:solidFill>
              </a:rPr>
              <a:t>b</a:t>
            </a:r>
            <a:r>
              <a:rPr lang="es-AR" sz="2800" dirty="0" smtClean="0">
                <a:solidFill>
                  <a:schemeClr val="bg1"/>
                </a:solidFill>
              </a:rPr>
              <a:t>ecas doctorales, de finalización de doctorado y posdoctorales en sus distintas modalidades 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490537" y="3441476"/>
            <a:ext cx="828040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8025" rIns="90000" bIns="45000" anchor="t" anchorCtr="0">
            <a:noAutofit/>
          </a:bodyPr>
          <a:lstStyle/>
          <a:p>
            <a:pPr>
              <a:lnSpc>
                <a:spcPct val="93000"/>
              </a:lnSpc>
              <a:buSzPts val="8000"/>
            </a:pPr>
            <a:r>
              <a:rPr lang="es-AR" sz="2800" dirty="0">
                <a:solidFill>
                  <a:srgbClr val="FFFFFF"/>
                </a:solidFill>
              </a:rPr>
              <a:t>		</a:t>
            </a:r>
          </a:p>
          <a:p>
            <a:pPr>
              <a:lnSpc>
                <a:spcPct val="93000"/>
              </a:lnSpc>
              <a:buSzPts val="8000"/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0537" y="1937140"/>
            <a:ext cx="64389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+mj-lt"/>
              </a:rPr>
              <a:t>En el marco de la actual </a:t>
            </a:r>
            <a:r>
              <a:rPr lang="es-MX" sz="4400" b="1" dirty="0" smtClean="0">
                <a:solidFill>
                  <a:schemeClr val="bg1"/>
                </a:solidFill>
                <a:latin typeface="+mj-lt"/>
              </a:rPr>
              <a:t>Convocatoria </a:t>
            </a:r>
            <a:r>
              <a:rPr lang="es-MX" sz="4400" b="1" dirty="0">
                <a:solidFill>
                  <a:schemeClr val="bg1"/>
                </a:solidFill>
                <a:latin typeface="+mj-lt"/>
              </a:rPr>
              <a:t>de </a:t>
            </a:r>
            <a:r>
              <a:rPr lang="es-MX" sz="4400" b="1" dirty="0" smtClean="0">
                <a:solidFill>
                  <a:schemeClr val="bg1"/>
                </a:solidFill>
                <a:latin typeface="+mj-lt"/>
              </a:rPr>
              <a:t>Becas </a:t>
            </a:r>
            <a:r>
              <a:rPr lang="es-MX" sz="4400" dirty="0" smtClean="0">
                <a:solidFill>
                  <a:schemeClr val="bg1"/>
                </a:solidFill>
                <a:latin typeface="+mj-lt"/>
              </a:rPr>
              <a:t>se recibieron un 20% más de </a:t>
            </a:r>
            <a:r>
              <a:rPr lang="es-419" sz="4400" dirty="0" smtClean="0">
                <a:solidFill>
                  <a:schemeClr val="bg1"/>
                </a:solidFill>
                <a:latin typeface="+mj-lt"/>
              </a:rPr>
              <a:t>postulaciones que en 2019</a:t>
            </a:r>
            <a:r>
              <a:rPr lang="es-419" sz="2800" dirty="0" smtClean="0">
                <a:solidFill>
                  <a:schemeClr val="bg1"/>
                </a:solidFill>
                <a:latin typeface="+mj-lt"/>
              </a:rPr>
              <a:t>. </a:t>
            </a:r>
            <a:endParaRPr lang="es-AR" sz="2800" dirty="0" smtClean="0">
              <a:solidFill>
                <a:schemeClr val="bg1"/>
              </a:solidFill>
              <a:latin typeface="+mj-lt"/>
            </a:endParaRPr>
          </a:p>
          <a:p>
            <a:endParaRPr lang="es-AR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242534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SzPts val="8000"/>
            </a:pPr>
            <a:r>
              <a:rPr lang="es-AR" sz="2800" dirty="0" smtClean="0">
                <a:solidFill>
                  <a:schemeClr val="bg1"/>
                </a:solidFill>
              </a:rPr>
              <a:t>Además, en esta Convocatoria, las/os </a:t>
            </a:r>
            <a:r>
              <a:rPr lang="es-AR" sz="2800" dirty="0">
                <a:solidFill>
                  <a:schemeClr val="bg1"/>
                </a:solidFill>
              </a:rPr>
              <a:t>t</a:t>
            </a:r>
            <a:r>
              <a:rPr lang="es-AR" sz="2800" dirty="0">
                <a:solidFill>
                  <a:srgbClr val="FFFFFF"/>
                </a:solidFill>
              </a:rPr>
              <a:t>itulares de Becas </a:t>
            </a:r>
            <a:r>
              <a:rPr lang="es-AR" sz="2800" dirty="0" smtClean="0">
                <a:solidFill>
                  <a:srgbClr val="FFFFFF"/>
                </a:solidFill>
              </a:rPr>
              <a:t>que finalizan </a:t>
            </a:r>
            <a:r>
              <a:rPr lang="es-AR" sz="2800" dirty="0">
                <a:solidFill>
                  <a:srgbClr val="FFFFFF"/>
                </a:solidFill>
              </a:rPr>
              <a:t>durante 2021 </a:t>
            </a:r>
            <a:r>
              <a:rPr lang="es-AR" sz="2800" dirty="0" smtClean="0">
                <a:solidFill>
                  <a:srgbClr val="FFFFFF"/>
                </a:solidFill>
              </a:rPr>
              <a:t>pudieron optar </a:t>
            </a:r>
            <a:r>
              <a:rPr lang="es-AR" sz="2800" dirty="0">
                <a:solidFill>
                  <a:srgbClr val="FFFFFF"/>
                </a:solidFill>
              </a:rPr>
              <a:t>entre</a:t>
            </a:r>
            <a:r>
              <a:rPr lang="es-AR" sz="2800" dirty="0" smtClean="0">
                <a:solidFill>
                  <a:srgbClr val="FFFFFF"/>
                </a:solidFill>
              </a:rPr>
              <a:t>:</a:t>
            </a:r>
            <a:endParaRPr lang="es-AR" sz="2800" dirty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SzPts val="8000"/>
            </a:pPr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8" name="Google Shape;201;p27"/>
          <p:cNvSpPr txBox="1"/>
          <p:nvPr/>
        </p:nvSpPr>
        <p:spPr>
          <a:xfrm>
            <a:off x="490537" y="4166803"/>
            <a:ext cx="8280401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SzPts val="8000"/>
            </a:pPr>
            <a:r>
              <a:rPr lang="es-AR" sz="2800" dirty="0" smtClean="0">
                <a:solidFill>
                  <a:srgbClr val="FFFFFF"/>
                </a:solidFill>
              </a:rPr>
              <a:t>a</a:t>
            </a:r>
            <a:r>
              <a:rPr lang="es-AR" sz="2800" dirty="0">
                <a:solidFill>
                  <a:srgbClr val="FFFFFF"/>
                </a:solidFill>
              </a:rPr>
              <a:t>) acceder a una </a:t>
            </a:r>
            <a:r>
              <a:rPr lang="es-AR" sz="2800" b="1" dirty="0" smtClean="0">
                <a:solidFill>
                  <a:srgbClr val="FFFFFF"/>
                </a:solidFill>
              </a:rPr>
              <a:t>prórroga automática de un (1) año</a:t>
            </a:r>
            <a:r>
              <a:rPr lang="es-AR" sz="2800" dirty="0" smtClean="0">
                <a:solidFill>
                  <a:srgbClr val="FFFFFF"/>
                </a:solidFill>
              </a:rPr>
              <a:t> </a:t>
            </a:r>
            <a:r>
              <a:rPr lang="es-AR" sz="2800" dirty="0">
                <a:solidFill>
                  <a:srgbClr val="FFFFFF"/>
                </a:solidFill>
              </a:rPr>
              <a:t>de su Beca vigente para finalizar y defender la tesis doctoral.</a:t>
            </a:r>
          </a:p>
          <a:p>
            <a:pPr>
              <a:lnSpc>
                <a:spcPct val="93000"/>
              </a:lnSpc>
              <a:buSzPts val="8000"/>
            </a:pPr>
            <a:r>
              <a:rPr lang="es-AR" sz="2800" dirty="0">
                <a:solidFill>
                  <a:srgbClr val="FFFFFF"/>
                </a:solidFill>
              </a:rPr>
              <a:t>b) </a:t>
            </a:r>
            <a:r>
              <a:rPr lang="es-AR" sz="2800" dirty="0" smtClean="0">
                <a:solidFill>
                  <a:srgbClr val="FFFFFF"/>
                </a:solidFill>
              </a:rPr>
              <a:t>postular </a:t>
            </a:r>
            <a:r>
              <a:rPr lang="es-AR" sz="2800" dirty="0">
                <a:solidFill>
                  <a:srgbClr val="FFFFFF"/>
                </a:solidFill>
              </a:rPr>
              <a:t>a </a:t>
            </a:r>
            <a:r>
              <a:rPr lang="es-AR" sz="2800" dirty="0" smtClean="0">
                <a:solidFill>
                  <a:srgbClr val="FFFFFF"/>
                </a:solidFill>
              </a:rPr>
              <a:t>una </a:t>
            </a:r>
            <a:r>
              <a:rPr lang="es-AR" sz="2800" b="1" dirty="0" smtClean="0">
                <a:solidFill>
                  <a:srgbClr val="FFFFFF"/>
                </a:solidFill>
              </a:rPr>
              <a:t>Beca Postdoctoral</a:t>
            </a:r>
            <a:r>
              <a:rPr lang="es-AR" sz="2800" b="1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1902797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Clr>
                <a:srgbClr val="FFFFFF"/>
              </a:buClr>
              <a:buSzPts val="2600"/>
            </a:pPr>
            <a:r>
              <a:rPr lang="es-AR" sz="2800" dirty="0" smtClean="0">
                <a:solidFill>
                  <a:schemeClr val="bg1"/>
                </a:solidFill>
              </a:rPr>
              <a:t>Se estableció </a:t>
            </a:r>
            <a:r>
              <a:rPr lang="es-AR" sz="2800" b="1" dirty="0" smtClean="0">
                <a:solidFill>
                  <a:schemeClr val="bg1"/>
                </a:solidFill>
              </a:rPr>
              <a:t>un incremento progresivo en </a:t>
            </a:r>
            <a:r>
              <a:rPr lang="es-AR" sz="2800" b="1" dirty="0">
                <a:solidFill>
                  <a:schemeClr val="bg1"/>
                </a:solidFill>
              </a:rPr>
              <a:t>los estipendios de Becas</a:t>
            </a:r>
            <a:r>
              <a:rPr lang="es-AR" sz="2800" dirty="0">
                <a:solidFill>
                  <a:schemeClr val="bg1"/>
                </a:solidFill>
              </a:rPr>
              <a:t>. La recomposición se </a:t>
            </a:r>
            <a:r>
              <a:rPr lang="es-AR" sz="2800" dirty="0" smtClean="0">
                <a:solidFill>
                  <a:schemeClr val="bg1"/>
                </a:solidFill>
              </a:rPr>
              <a:t>realizó </a:t>
            </a:r>
            <a:r>
              <a:rPr lang="es-AR" sz="2800" dirty="0">
                <a:solidFill>
                  <a:schemeClr val="bg1"/>
                </a:solidFill>
              </a:rPr>
              <a:t>con incrementos progresivos que </a:t>
            </a:r>
            <a:r>
              <a:rPr lang="es-AR" sz="2800" dirty="0" smtClean="0">
                <a:solidFill>
                  <a:schemeClr val="bg1"/>
                </a:solidFill>
              </a:rPr>
              <a:t>permitieron </a:t>
            </a:r>
            <a:r>
              <a:rPr lang="es-AR" sz="2800" dirty="0">
                <a:solidFill>
                  <a:schemeClr val="bg1"/>
                </a:solidFill>
              </a:rPr>
              <a:t>llegar </a:t>
            </a:r>
            <a:r>
              <a:rPr lang="es-AR" sz="2800" dirty="0" smtClean="0">
                <a:solidFill>
                  <a:schemeClr val="bg1"/>
                </a:solidFill>
              </a:rPr>
              <a:t>en julio mes desde </a:t>
            </a:r>
            <a:r>
              <a:rPr lang="es-AR" sz="2800" dirty="0">
                <a:solidFill>
                  <a:schemeClr val="bg1"/>
                </a:solidFill>
              </a:rPr>
              <a:t>$ 29.816 a $45.430 </a:t>
            </a:r>
            <a:r>
              <a:rPr lang="es-AR" sz="2800" b="1" dirty="0" smtClean="0">
                <a:solidFill>
                  <a:schemeClr val="bg1"/>
                </a:solidFill>
              </a:rPr>
              <a:t>(+52</a:t>
            </a:r>
            <a:r>
              <a:rPr lang="es-AR" sz="2800" b="1" dirty="0">
                <a:solidFill>
                  <a:schemeClr val="bg1"/>
                </a:solidFill>
              </a:rPr>
              <a:t>%) para las doctorales </a:t>
            </a:r>
            <a:r>
              <a:rPr lang="es-AR" sz="2800" dirty="0">
                <a:solidFill>
                  <a:schemeClr val="bg1"/>
                </a:solidFill>
              </a:rPr>
              <a:t>y de $36.751 a $54.833 </a:t>
            </a:r>
            <a:r>
              <a:rPr lang="es-AR" sz="2800" b="1" dirty="0" smtClean="0">
                <a:solidFill>
                  <a:schemeClr val="bg1"/>
                </a:solidFill>
              </a:rPr>
              <a:t>(+49</a:t>
            </a:r>
            <a:r>
              <a:rPr lang="es-AR" sz="2800" b="1" dirty="0">
                <a:solidFill>
                  <a:schemeClr val="bg1"/>
                </a:solidFill>
              </a:rPr>
              <a:t>%) para las posdoctorales</a:t>
            </a:r>
            <a:r>
              <a:rPr lang="es-AR" sz="2800" b="1" dirty="0" smtClean="0">
                <a:solidFill>
                  <a:schemeClr val="bg1"/>
                </a:solidFill>
              </a:rPr>
              <a:t>.</a:t>
            </a:r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1902797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Clr>
                <a:srgbClr val="FFFFFF"/>
              </a:buClr>
              <a:buSzPts val="2600"/>
            </a:pPr>
            <a:r>
              <a:rPr lang="es-AR" sz="2800" dirty="0">
                <a:solidFill>
                  <a:schemeClr val="bg1"/>
                </a:solidFill>
              </a:rPr>
              <a:t>Se </a:t>
            </a:r>
            <a:r>
              <a:rPr lang="es-AR" sz="2800" dirty="0" smtClean="0">
                <a:solidFill>
                  <a:schemeClr val="bg1"/>
                </a:solidFill>
              </a:rPr>
              <a:t>acordó </a:t>
            </a:r>
            <a:r>
              <a:rPr lang="es-AR" sz="2800" dirty="0">
                <a:solidFill>
                  <a:schemeClr val="bg1"/>
                </a:solidFill>
              </a:rPr>
              <a:t>con la Agencia </a:t>
            </a:r>
            <a:r>
              <a:rPr lang="es-AR" sz="2800" dirty="0" smtClean="0">
                <a:solidFill>
                  <a:schemeClr val="bg1"/>
                </a:solidFill>
              </a:rPr>
              <a:t>I+D+i un </a:t>
            </a:r>
            <a:r>
              <a:rPr lang="es-AR" sz="2800" b="1" dirty="0" smtClean="0">
                <a:solidFill>
                  <a:schemeClr val="bg1"/>
                </a:solidFill>
              </a:rPr>
              <a:t>refuerzo por $64.826.294,89 </a:t>
            </a:r>
            <a:r>
              <a:rPr lang="es-AR" sz="2800" dirty="0" smtClean="0">
                <a:solidFill>
                  <a:schemeClr val="bg1"/>
                </a:solidFill>
              </a:rPr>
              <a:t>que permitió alcanzar el </a:t>
            </a:r>
            <a:r>
              <a:rPr lang="es-AR" sz="2800" b="1" dirty="0" smtClean="0">
                <a:solidFill>
                  <a:schemeClr val="bg1"/>
                </a:solidFill>
              </a:rPr>
              <a:t>100% de ejecución de las contrataciones </a:t>
            </a:r>
            <a:r>
              <a:rPr lang="es-AR" sz="2800" b="1" dirty="0">
                <a:solidFill>
                  <a:schemeClr val="bg1"/>
                </a:solidFill>
              </a:rPr>
              <a:t>directas</a:t>
            </a:r>
            <a:r>
              <a:rPr lang="es-AR" sz="2800" dirty="0">
                <a:solidFill>
                  <a:schemeClr val="bg1"/>
                </a:solidFill>
              </a:rPr>
              <a:t> </a:t>
            </a:r>
            <a:r>
              <a:rPr lang="es-AR" sz="2800" dirty="0" smtClean="0">
                <a:solidFill>
                  <a:schemeClr val="bg1"/>
                </a:solidFill>
              </a:rPr>
              <a:t>de la convocatoria de Proyectos </a:t>
            </a:r>
            <a:r>
              <a:rPr lang="es-AR" sz="2800" dirty="0">
                <a:solidFill>
                  <a:schemeClr val="bg1"/>
                </a:solidFill>
              </a:rPr>
              <a:t>de Modernización de Equipamientos 2015 (PME </a:t>
            </a:r>
            <a:r>
              <a:rPr lang="es-AR" sz="2800" dirty="0" smtClean="0">
                <a:solidFill>
                  <a:schemeClr val="bg1"/>
                </a:solidFill>
              </a:rPr>
              <a:t>2015)</a:t>
            </a:r>
            <a:r>
              <a:rPr lang="es-AR" sz="2800" b="1" dirty="0" smtClean="0">
                <a:solidFill>
                  <a:schemeClr val="bg1"/>
                </a:solidFill>
              </a:rPr>
              <a:t>.</a:t>
            </a:r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8"/>
          <p:cNvPicPr preferRelativeResize="0"/>
          <p:nvPr/>
        </p:nvPicPr>
        <p:blipFill rotWithShape="1">
          <a:blip r:embed="rId3">
            <a:alphaModFix/>
          </a:blip>
          <a:srcRect b="61651"/>
          <a:stretch/>
        </p:blipFill>
        <p:spPr>
          <a:xfrm>
            <a:off x="-1" y="-534241"/>
            <a:ext cx="10108981" cy="54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/>
          <p:nvPr/>
        </p:nvSpPr>
        <p:spPr>
          <a:xfrm>
            <a:off x="0" y="841829"/>
            <a:ext cx="7982856" cy="4809671"/>
          </a:xfrm>
          <a:prstGeom prst="rect">
            <a:avLst/>
          </a:prstGeom>
          <a:solidFill>
            <a:srgbClr val="2DAA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endParaRPr>
              <a:solidFill>
                <a:srgbClr val="F9B234"/>
              </a:solidFill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549275" y="1876425"/>
            <a:ext cx="5319262" cy="15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44500" y="1089025"/>
            <a:ext cx="7950200" cy="33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1600"/>
            </a:pPr>
            <a:endParaRPr sz="1600" b="1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SzPts val="1600"/>
            </a:pPr>
            <a:endParaRPr sz="1600" b="1">
              <a:solidFill>
                <a:srgbClr val="FFFFFF"/>
              </a:solidFill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453326" y="1556192"/>
            <a:ext cx="6774788" cy="188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6600"/>
            </a:pPr>
            <a:r>
              <a:rPr lang="es-ES_tradnl" sz="6600" b="1" dirty="0" smtClean="0">
                <a:solidFill>
                  <a:srgbClr val="FFFFFF"/>
                </a:solidFill>
              </a:rPr>
              <a:t>Situación al inicio de la gestión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ts val="6600"/>
            </a:pPr>
            <a:endParaRPr lang="es-AR" sz="2000" b="1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6600"/>
            </a:pPr>
            <a:r>
              <a:rPr lang="es-AR" sz="2000" b="1" dirty="0" smtClean="0">
                <a:solidFill>
                  <a:srgbClr val="FFFFFF"/>
                </a:solidFill>
              </a:rPr>
              <a:t>Recursos Humanos y Presupuesto</a:t>
            </a:r>
            <a:endParaRPr sz="2000" b="1" dirty="0">
              <a:solidFill>
                <a:srgbClr val="FFFFFF"/>
              </a:solidFill>
            </a:endParaRPr>
          </a:p>
        </p:txBody>
      </p:sp>
      <p:pic>
        <p:nvPicPr>
          <p:cNvPr id="358" name="Google Shape;35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5989"/>
            <a:ext cx="768350" cy="4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9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285053" y="3372002"/>
            <a:ext cx="7399307" cy="110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Clr>
                <a:srgbClr val="FFFFFF"/>
              </a:buClr>
              <a:buSzPts val="2600"/>
            </a:pPr>
            <a:r>
              <a:rPr lang="es-AR" sz="4000" dirty="0" smtClean="0">
                <a:solidFill>
                  <a:schemeClr val="bg1"/>
                </a:solidFill>
              </a:rPr>
              <a:t>Se financian 159 proyectos de la convocatoria PICT-E 2018 por un moto de $ 420.013.106.</a:t>
            </a:r>
            <a:endParaRPr lang="es-AR" sz="40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285053" y="2227001"/>
            <a:ext cx="739930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545477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Clr>
                <a:srgbClr val="FFFFFF"/>
              </a:buClr>
              <a:buSzPts val="2600"/>
            </a:pPr>
            <a:endParaRPr lang="es-419" sz="2800" dirty="0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  <a:buSzPts val="2600"/>
            </a:pPr>
            <a:r>
              <a:rPr lang="es-MX" sz="2800" dirty="0">
                <a:solidFill>
                  <a:schemeClr val="bg1"/>
                </a:solidFill>
              </a:rPr>
              <a:t>Se </a:t>
            </a:r>
            <a:r>
              <a:rPr lang="es-MX" sz="2800" b="1" dirty="0" smtClean="0">
                <a:solidFill>
                  <a:schemeClr val="bg1"/>
                </a:solidFill>
              </a:rPr>
              <a:t>terminaron </a:t>
            </a:r>
            <a:r>
              <a:rPr lang="es-MX" sz="2800" b="1" dirty="0">
                <a:solidFill>
                  <a:schemeClr val="bg1"/>
                </a:solidFill>
              </a:rPr>
              <a:t>de pagar </a:t>
            </a:r>
            <a:r>
              <a:rPr lang="es-MX" sz="2800" dirty="0">
                <a:solidFill>
                  <a:schemeClr val="bg1"/>
                </a:solidFill>
              </a:rPr>
              <a:t>las convocatorias de</a:t>
            </a:r>
            <a:r>
              <a:rPr lang="es-MX" sz="2800" b="1" dirty="0">
                <a:solidFill>
                  <a:schemeClr val="bg1"/>
                </a:solidFill>
              </a:rPr>
              <a:t> PIP 2014-2016 </a:t>
            </a:r>
            <a:r>
              <a:rPr lang="es-MX" sz="2800" dirty="0" smtClean="0">
                <a:solidFill>
                  <a:schemeClr val="bg1"/>
                </a:solidFill>
              </a:rPr>
              <a:t>y todas las </a:t>
            </a:r>
            <a:r>
              <a:rPr lang="es-MX" sz="2800" b="1" dirty="0" smtClean="0">
                <a:solidFill>
                  <a:schemeClr val="bg1"/>
                </a:solidFill>
              </a:rPr>
              <a:t>convocatorias de PIO</a:t>
            </a:r>
            <a:r>
              <a:rPr lang="es-MX" sz="2800" dirty="0" smtClean="0">
                <a:solidFill>
                  <a:schemeClr val="bg1"/>
                </a:solidFill>
              </a:rPr>
              <a:t>.  </a:t>
            </a:r>
          </a:p>
          <a:p>
            <a:pPr>
              <a:buClr>
                <a:srgbClr val="FFFFFF"/>
              </a:buClr>
              <a:buSzPts val="2600"/>
            </a:pPr>
            <a:endParaRPr lang="es-MX" dirty="0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  <a:buSzPts val="2600"/>
            </a:pPr>
            <a:r>
              <a:rPr lang="es-MX" sz="2800" dirty="0" smtClean="0">
                <a:solidFill>
                  <a:schemeClr val="bg1"/>
                </a:solidFill>
              </a:rPr>
              <a:t>A fin de año se </a:t>
            </a:r>
            <a:r>
              <a:rPr lang="es-MX" sz="2800" b="1" dirty="0" smtClean="0">
                <a:solidFill>
                  <a:schemeClr val="bg1"/>
                </a:solidFill>
              </a:rPr>
              <a:t>terminará de pagar </a:t>
            </a:r>
            <a:r>
              <a:rPr lang="es-MX" sz="2800" dirty="0" smtClean="0">
                <a:solidFill>
                  <a:schemeClr val="bg1"/>
                </a:solidFill>
              </a:rPr>
              <a:t>la Convocatoria de </a:t>
            </a:r>
            <a:r>
              <a:rPr lang="es-MX" sz="2800" b="1" dirty="0" smtClean="0">
                <a:solidFill>
                  <a:schemeClr val="bg1"/>
                </a:solidFill>
              </a:rPr>
              <a:t>PIP 2015-2017</a:t>
            </a:r>
            <a:r>
              <a:rPr lang="es-MX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Clr>
                <a:srgbClr val="FFFFFF"/>
              </a:buClr>
              <a:buSzPts val="2600"/>
            </a:pPr>
            <a:endParaRPr lang="es-MX" dirty="0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  <a:buSzPts val="2600"/>
            </a:pPr>
            <a:r>
              <a:rPr lang="es-MX" sz="2800" dirty="0" smtClean="0">
                <a:solidFill>
                  <a:schemeClr val="bg1"/>
                </a:solidFill>
              </a:rPr>
              <a:t>Se aprobaron </a:t>
            </a:r>
            <a:r>
              <a:rPr lang="es-MX" sz="2800" b="1" dirty="0" smtClean="0">
                <a:solidFill>
                  <a:schemeClr val="bg1"/>
                </a:solidFill>
              </a:rPr>
              <a:t>31 nuevos proyectos</a:t>
            </a:r>
            <a:r>
              <a:rPr lang="es-MX" sz="2800" dirty="0" smtClean="0">
                <a:solidFill>
                  <a:schemeClr val="bg1"/>
                </a:solidFill>
              </a:rPr>
              <a:t> en el marco de la </a:t>
            </a:r>
            <a:r>
              <a:rPr lang="es-MX" sz="2800" b="1" dirty="0" smtClean="0">
                <a:solidFill>
                  <a:schemeClr val="bg1"/>
                </a:solidFill>
              </a:rPr>
              <a:t>Convocatoria de P-UE 2020</a:t>
            </a:r>
            <a:r>
              <a:rPr lang="es-MX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Clr>
                <a:srgbClr val="FFFFFF"/>
              </a:buClr>
              <a:buSzPts val="2600"/>
            </a:pPr>
            <a:endParaRPr lang="es-MX" dirty="0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  <a:buSzPts val="2600"/>
            </a:pPr>
            <a:endParaRPr lang="es-MX" sz="2800" b="1" dirty="0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  <a:buSzPts val="2600"/>
            </a:pPr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545477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El </a:t>
            </a:r>
            <a:r>
              <a:rPr lang="es-MX" sz="3200" b="1" dirty="0" err="1">
                <a:solidFill>
                  <a:schemeClr val="bg1"/>
                </a:solidFill>
              </a:rPr>
              <a:t>MINCyT</a:t>
            </a:r>
            <a:r>
              <a:rPr lang="es-MX" sz="3200" b="1" dirty="0">
                <a:solidFill>
                  <a:schemeClr val="bg1"/>
                </a:solidFill>
              </a:rPr>
              <a:t> y la AFIP simplifican el ingreso al país de insumos científicos</a:t>
            </a: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0537" y="2979619"/>
            <a:ext cx="68507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La decisión permitirá que todas las importaciones destinadas al sistema científico y tecnológico argentino canalizadas a través del Registro de Organismos y Entidades Científicas y Tecnológicas (</a:t>
            </a:r>
            <a:r>
              <a:rPr lang="es-MX" sz="2000" b="1" dirty="0" err="1">
                <a:solidFill>
                  <a:schemeClr val="bg1"/>
                </a:solidFill>
              </a:rPr>
              <a:t>ROECyT</a:t>
            </a:r>
            <a:r>
              <a:rPr lang="es-MX" sz="2000" b="1" dirty="0">
                <a:solidFill>
                  <a:schemeClr val="bg1"/>
                </a:solidFill>
              </a:rPr>
              <a:t>), que acredita que una determinada compra está destinada a actividades científicas y tecnológicas, puedan realizarse mediante el servicio puerta a puerta, sin límite de monto ni de peso.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545477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Presupuesto 2021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pic>
        <p:nvPicPr>
          <p:cNvPr id="7" name="Imagen 6" descr="https://pbs.twimg.com/media/EiNIsHjXcAIuD8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1" y="1797978"/>
            <a:ext cx="6069013" cy="432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9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545477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Presupuesto 2021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pic>
        <p:nvPicPr>
          <p:cNvPr id="8" name="Imagen 7" descr="https://pbs.twimg.com/media/EiNIpTRWAAE7Fou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" y="1623317"/>
            <a:ext cx="5372546" cy="4090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1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545477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Presupuesto 2021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pic>
        <p:nvPicPr>
          <p:cNvPr id="8" name="Imagen 7" descr="https://pbs.twimg.com/media/EiNJgdaWkAE2aw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4" y="1839074"/>
            <a:ext cx="5494693" cy="3507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7206251" y="5599416"/>
            <a:ext cx="1547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schemeClr val="bg1"/>
                </a:solidFill>
              </a:rPr>
              <a:t>52%</a:t>
            </a:r>
            <a:endParaRPr lang="es-A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545477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Presupuesto 2021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pic>
        <p:nvPicPr>
          <p:cNvPr id="8" name="Imagen 7" descr="https://pbs.twimg.com/media/EiNKh7GXgAAfw4-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5" y="1787702"/>
            <a:ext cx="6472719" cy="40788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859677" y="6145939"/>
            <a:ext cx="33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</a:rPr>
              <a:t>31521 millones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2730" y="647271"/>
            <a:ext cx="91979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</a:rPr>
              <a:t>Partidas </a:t>
            </a:r>
            <a:r>
              <a:rPr lang="es-AR" sz="2800" b="1" dirty="0">
                <a:solidFill>
                  <a:schemeClr val="bg1"/>
                </a:solidFill>
              </a:rPr>
              <a:t>de Transferencia que hacen al Funcionamiento e Infraestructura de la red de Institutos y Centros </a:t>
            </a:r>
            <a:r>
              <a:rPr lang="es-AR" sz="2800" b="1" dirty="0" err="1">
                <a:solidFill>
                  <a:schemeClr val="bg1"/>
                </a:solidFill>
              </a:rPr>
              <a:t>Cientificos</a:t>
            </a:r>
            <a:r>
              <a:rPr lang="es-AR" sz="2800" b="1" dirty="0">
                <a:solidFill>
                  <a:schemeClr val="bg1"/>
                </a:solidFill>
              </a:rPr>
              <a:t> </a:t>
            </a:r>
            <a:r>
              <a:rPr lang="es-AR" sz="2800" b="1" dirty="0" err="1">
                <a:solidFill>
                  <a:schemeClr val="bg1"/>
                </a:solidFill>
              </a:rPr>
              <a:t>Tecnologicos</a:t>
            </a:r>
            <a:r>
              <a:rPr lang="es-AR" sz="2800" b="1" dirty="0">
                <a:solidFill>
                  <a:schemeClr val="bg1"/>
                </a:solidFill>
              </a:rPr>
              <a:t>: tiene asignado $3.495.670.357, un importe un 65% mayor al del presupuesto elevado por Cambiemos ( $2.118.478.186</a:t>
            </a:r>
            <a:r>
              <a:rPr lang="es-AR" sz="2800" b="1" dirty="0" smtClean="0">
                <a:solidFill>
                  <a:schemeClr val="bg1"/>
                </a:solidFill>
              </a:rPr>
              <a:t>)</a:t>
            </a:r>
          </a:p>
          <a:p>
            <a:endParaRPr lang="es-AR" sz="2800" b="1" dirty="0">
              <a:solidFill>
                <a:schemeClr val="bg1"/>
              </a:solidFill>
            </a:endParaRPr>
          </a:p>
          <a:p>
            <a:r>
              <a:rPr lang="es-AR" sz="2800" b="1" dirty="0">
                <a:solidFill>
                  <a:schemeClr val="bg1"/>
                </a:solidFill>
              </a:rPr>
              <a:t>Partidas para becas de investigación: $7.508.619.181, un 50,08% que el presupuesto 2020 ($ 5.003.020.098 )</a:t>
            </a:r>
          </a:p>
          <a:p>
            <a:r>
              <a:rPr lang="es-AR" sz="2800" b="1" dirty="0">
                <a:solidFill>
                  <a:schemeClr val="bg1"/>
                </a:solidFill>
              </a:rPr>
              <a:t>Partidas de Personal , contemplan el financiamiento de   16.119 cargos de la carrera ,  lo cual implica 2.200 cargos </a:t>
            </a:r>
            <a:r>
              <a:rPr lang="es-AR" sz="2800" b="1" dirty="0" smtClean="0">
                <a:solidFill>
                  <a:schemeClr val="bg1"/>
                </a:solidFill>
              </a:rPr>
              <a:t>más </a:t>
            </a:r>
            <a:r>
              <a:rPr lang="es-AR" sz="2800" b="1" dirty="0">
                <a:solidFill>
                  <a:schemeClr val="bg1"/>
                </a:solidFill>
              </a:rPr>
              <a:t>que los actuales .</a:t>
            </a:r>
          </a:p>
        </p:txBody>
      </p:sp>
    </p:spTree>
    <p:extLst>
      <p:ext uri="{BB962C8B-B14F-4D97-AF65-F5344CB8AC3E}">
        <p14:creationId xmlns:p14="http://schemas.microsoft.com/office/powerpoint/2010/main" val="31265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545477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Presupuesto 2021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pic>
        <p:nvPicPr>
          <p:cNvPr id="8" name="Imagen 7" descr="EiNKrDJWoAgTN-E.png (480Ã322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561672"/>
            <a:ext cx="5612312" cy="4172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8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222436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Presupuesto 2021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5"/>
            <a:ext cx="2874374" cy="17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81528" y="2384032"/>
            <a:ext cx="84967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2400" b="1" dirty="0">
                <a:solidFill>
                  <a:schemeClr val="bg1"/>
                </a:solidFill>
              </a:rPr>
              <a:t>De los nuevos 3600 nuevos cargos a ocuparse, la mayoría corresponde al Poder Ejecutivo, con un total de 2947 plazas. De ellos, </a:t>
            </a:r>
            <a:r>
              <a:rPr lang="es-MX" sz="2400" b="1" dirty="0">
                <a:solidFill>
                  <a:srgbClr val="FF0000"/>
                </a:solidFill>
              </a:rPr>
              <a:t>2803 cargos corresponderán al Ministerio de Ciencia, Tecnología e Innovación y, en particular, al Consejo Nacional de Investigaciones Científicas y Técnicas (Conicet).</a:t>
            </a:r>
            <a:r>
              <a:rPr lang="es-MX" sz="2400" b="1" dirty="0">
                <a:solidFill>
                  <a:schemeClr val="bg1"/>
                </a:solidFill>
              </a:rPr>
              <a:t> Se trata de uno de los </a:t>
            </a:r>
            <a:r>
              <a:rPr lang="es-MX" sz="2400" b="1" dirty="0">
                <a:solidFill>
                  <a:schemeClr val="bg1"/>
                </a:solidFill>
                <a:hlinkClick r:id="rId5"/>
              </a:rPr>
              <a:t>compromisos presupuestarios</a:t>
            </a:r>
            <a:r>
              <a:rPr lang="es-MX" sz="2400" b="1" dirty="0">
                <a:solidFill>
                  <a:schemeClr val="bg1"/>
                </a:solidFill>
              </a:rPr>
              <a:t> asumidos por el Gobierno que se plasma en el proyecto de ley.</a:t>
            </a:r>
          </a:p>
          <a:p>
            <a:pPr fontAlgn="base"/>
            <a:r>
              <a:rPr lang="es-MX" sz="2400" b="1" dirty="0">
                <a:solidFill>
                  <a:schemeClr val="bg1"/>
                </a:solidFill>
              </a:rPr>
              <a:t>Según detalla e</a:t>
            </a:r>
            <a:r>
              <a:rPr lang="es-MX" dirty="0">
                <a:latin typeface="Georgia" panose="02040502050405020303" pitchFamily="18" charset="0"/>
              </a:rPr>
              <a:t>l </a:t>
            </a:r>
          </a:p>
        </p:txBody>
      </p:sp>
    </p:spTree>
    <p:extLst>
      <p:ext uri="{BB962C8B-B14F-4D97-AF65-F5344CB8AC3E}">
        <p14:creationId xmlns:p14="http://schemas.microsoft.com/office/powerpoint/2010/main" val="38061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57240" y="2785596"/>
            <a:ext cx="8361908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4800" b="1" dirty="0" smtClean="0">
                <a:solidFill>
                  <a:srgbClr val="FFFFFF"/>
                </a:solidFill>
              </a:rPr>
              <a:t>1. Evolución </a:t>
            </a:r>
            <a:r>
              <a:rPr lang="es-AR" sz="4800" b="1" dirty="0">
                <a:solidFill>
                  <a:srgbClr val="FFFFFF"/>
                </a:solidFill>
              </a:rPr>
              <a:t>de los </a:t>
            </a:r>
            <a:r>
              <a:rPr lang="es-AR" sz="4800" b="1" dirty="0" smtClean="0">
                <a:solidFill>
                  <a:srgbClr val="FFFFFF"/>
                </a:solidFill>
              </a:rPr>
              <a:t>RRHH hasta 2019</a:t>
            </a:r>
          </a:p>
        </p:txBody>
      </p:sp>
    </p:spTree>
    <p:extLst>
      <p:ext uri="{BB962C8B-B14F-4D97-AF65-F5344CB8AC3E}">
        <p14:creationId xmlns:p14="http://schemas.microsoft.com/office/powerpoint/2010/main" val="15965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AE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90537" y="222436"/>
            <a:ext cx="64531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Presupuesto 2021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-392332" y="4926852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s://scontent.faep5-1.fna.fbcdn.net/v/t1.0-9/120273684_10222350961217859_2486969388657278283_o.jpg?_nc_cat=105&amp;_nc_sid=730e14&amp;_nc_eui2=AeEZJcoIcpm6LWn_pG0GzL9EwqnFozrnU4PCqcWjOudTgzWFoq9-dnNBaiEBlr5MuCfG_qLib9PeNMMAD978H8gH&amp;_nc_ohc=lBouPDtCHxMAX_53WZP&amp;_nc_ht=scontent.faep5-1.fna&amp;oh=74418b2e09baebcaef4bba19490ee649&amp;oe=5FA605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0" y="1239499"/>
            <a:ext cx="5432162" cy="51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67155" y="6526212"/>
            <a:ext cx="782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+mn-lt"/>
              </a:rPr>
              <a:t>Esto permite recuperar hasta diciembre un 6% en términos reales</a:t>
            </a:r>
            <a:r>
              <a:rPr lang="es-MX" dirty="0">
                <a:solidFill>
                  <a:srgbClr val="050505"/>
                </a:solidFill>
                <a:latin typeface="Segoe UI Historic" panose="020B0502040204020203" pitchFamily="34" charset="0"/>
              </a:rPr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320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 b="61651"/>
          <a:stretch/>
        </p:blipFill>
        <p:spPr>
          <a:xfrm>
            <a:off x="-53087" y="-477121"/>
            <a:ext cx="10133712" cy="5494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/>
          <p:nvPr/>
        </p:nvSpPr>
        <p:spPr>
          <a:xfrm>
            <a:off x="0" y="841829"/>
            <a:ext cx="7982856" cy="4809671"/>
          </a:xfrm>
          <a:prstGeom prst="rect">
            <a:avLst/>
          </a:prstGeom>
          <a:solidFill>
            <a:srgbClr val="F9B2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9B2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549275" y="1876425"/>
            <a:ext cx="8083550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444500" y="1089025"/>
            <a:ext cx="7950200" cy="33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453326" y="1556192"/>
            <a:ext cx="6774788" cy="44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3000"/>
              </a:lnSpc>
              <a:buClr>
                <a:srgbClr val="FFFFFF"/>
              </a:buClr>
              <a:buSzPts val="6600"/>
            </a:pPr>
            <a:r>
              <a:rPr lang="es-AR" sz="6600" b="1" dirty="0">
                <a:solidFill>
                  <a:srgbClr val="FFFFFF"/>
                </a:solidFill>
              </a:rPr>
              <a:t>Respuesta a la pandemia de </a:t>
            </a:r>
            <a:r>
              <a:rPr lang="es-AR" sz="6600" b="1" dirty="0" smtClean="0">
                <a:solidFill>
                  <a:srgbClr val="FFFFFF"/>
                </a:solidFill>
              </a:rPr>
              <a:t>COVID-19</a:t>
            </a:r>
            <a:endParaRPr lang="es-AR" sz="6600" b="1" dirty="0">
              <a:solidFill>
                <a:srgbClr val="FFFFFF"/>
              </a:solidFill>
            </a:endParaRPr>
          </a:p>
        </p:txBody>
      </p:sp>
      <p:pic>
        <p:nvPicPr>
          <p:cNvPr id="320" name="Google Shape;32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5989"/>
            <a:ext cx="768350" cy="4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8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1B8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616660" y="1649756"/>
            <a:ext cx="9048750" cy="505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AR" sz="3600" dirty="0">
                <a:solidFill>
                  <a:schemeClr val="bg1"/>
                </a:solidFill>
              </a:rPr>
              <a:t>1</a:t>
            </a:r>
            <a:r>
              <a:rPr lang="es-AR" sz="3600" dirty="0" smtClean="0">
                <a:solidFill>
                  <a:schemeClr val="bg1"/>
                </a:solidFill>
              </a:rPr>
              <a:t>. </a:t>
            </a:r>
            <a:r>
              <a:rPr lang="es-AR" sz="3600" dirty="0" smtClean="0">
                <a:solidFill>
                  <a:schemeClr val="bg1"/>
                </a:solidFill>
              </a:rPr>
              <a:t>Se </a:t>
            </a:r>
            <a:r>
              <a:rPr lang="es-AR" sz="3600" b="1" dirty="0" smtClean="0">
                <a:solidFill>
                  <a:schemeClr val="bg1"/>
                </a:solidFill>
              </a:rPr>
              <a:t>prorrogaron por 4 meses 1.500 </a:t>
            </a:r>
            <a:r>
              <a:rPr lang="es-AR" sz="3600" b="1" dirty="0">
                <a:solidFill>
                  <a:schemeClr val="bg1"/>
                </a:solidFill>
              </a:rPr>
              <a:t>Becas </a:t>
            </a:r>
            <a:r>
              <a:rPr lang="es-AR" sz="3600" dirty="0">
                <a:solidFill>
                  <a:schemeClr val="bg1"/>
                </a:solidFill>
              </a:rPr>
              <a:t>Doctorales, </a:t>
            </a:r>
            <a:r>
              <a:rPr lang="es-AR" sz="3600" dirty="0" smtClean="0">
                <a:solidFill>
                  <a:schemeClr val="bg1"/>
                </a:solidFill>
              </a:rPr>
              <a:t>Posdoctorales </a:t>
            </a:r>
            <a:r>
              <a:rPr lang="es-AR" sz="3600" dirty="0">
                <a:solidFill>
                  <a:schemeClr val="bg1"/>
                </a:solidFill>
              </a:rPr>
              <a:t>y de Finalización de </a:t>
            </a:r>
            <a:r>
              <a:rPr lang="es-AR" sz="3600" dirty="0" smtClean="0">
                <a:solidFill>
                  <a:schemeClr val="bg1"/>
                </a:solidFill>
              </a:rPr>
              <a:t>Doctorado, lo que representó un gran esfuerzo e inversión por </a:t>
            </a:r>
            <a:r>
              <a:rPr lang="es-AR" sz="3600" dirty="0">
                <a:solidFill>
                  <a:schemeClr val="bg1"/>
                </a:solidFill>
              </a:rPr>
              <a:t>parte del </a:t>
            </a:r>
            <a:r>
              <a:rPr lang="es-AR" sz="3600" dirty="0" smtClean="0">
                <a:solidFill>
                  <a:schemeClr val="bg1"/>
                </a:solidFill>
              </a:rPr>
              <a:t>CONICET y el Gobierno Nacional. </a:t>
            </a:r>
            <a:endParaRPr sz="3600" dirty="0">
              <a:solidFill>
                <a:srgbClr val="FFFFFF"/>
              </a:solidFill>
            </a:endParaRP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4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1B8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490537" y="1311678"/>
            <a:ext cx="9048750" cy="51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419" sz="3600" dirty="0">
                <a:solidFill>
                  <a:schemeClr val="bg1"/>
                </a:solidFill>
              </a:rPr>
              <a:t>2</a:t>
            </a:r>
            <a:r>
              <a:rPr lang="es-419" sz="3600" dirty="0" smtClean="0">
                <a:solidFill>
                  <a:schemeClr val="bg1"/>
                </a:solidFill>
              </a:rPr>
              <a:t>. </a:t>
            </a:r>
            <a:r>
              <a:rPr lang="es-419" sz="3600" dirty="0" smtClean="0">
                <a:solidFill>
                  <a:schemeClr val="bg1"/>
                </a:solidFill>
              </a:rPr>
              <a:t>Asimismo, el Gobierno Nacional otorgó un </a:t>
            </a:r>
            <a:r>
              <a:rPr lang="es-419" sz="3600" b="1" dirty="0" smtClean="0">
                <a:solidFill>
                  <a:schemeClr val="bg1"/>
                </a:solidFill>
              </a:rPr>
              <a:t>subsidio equivalente al 70% del estipendio</a:t>
            </a:r>
            <a:r>
              <a:rPr lang="es-419" sz="3600" b="1" dirty="0">
                <a:solidFill>
                  <a:schemeClr val="bg1"/>
                </a:solidFill>
              </a:rPr>
              <a:t> </a:t>
            </a:r>
            <a:r>
              <a:rPr lang="es-419" sz="3600" dirty="0" smtClean="0">
                <a:solidFill>
                  <a:schemeClr val="bg1"/>
                </a:solidFill>
              </a:rPr>
              <a:t>para becarias/os cuyas prórrogas finalizaron el 31 de julio</a:t>
            </a:r>
            <a:r>
              <a:rPr lang="es-MX" sz="3600" dirty="0" smtClean="0">
                <a:solidFill>
                  <a:schemeClr val="bg1"/>
                </a:solidFill>
              </a:rPr>
              <a:t>.</a:t>
            </a:r>
            <a:endParaRPr lang="es-419" sz="3600" dirty="0" smtClean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419" sz="3600" dirty="0" smtClean="0">
                <a:solidFill>
                  <a:schemeClr val="bg1"/>
                </a:solidFill>
              </a:rPr>
              <a:t>El mismo </a:t>
            </a:r>
            <a:r>
              <a:rPr lang="es-419" sz="3600" b="1" dirty="0" smtClean="0">
                <a:solidFill>
                  <a:schemeClr val="bg1"/>
                </a:solidFill>
              </a:rPr>
              <a:t>alcanzará a 609 beneficiarias/os</a:t>
            </a:r>
            <a:r>
              <a:rPr lang="es-419" sz="3600" dirty="0" smtClean="0">
                <a:solidFill>
                  <a:schemeClr val="bg1"/>
                </a:solidFill>
              </a:rPr>
              <a:t>.</a:t>
            </a:r>
            <a:endParaRPr sz="2800" dirty="0">
              <a:solidFill>
                <a:srgbClr val="FFFFFF"/>
              </a:solidFill>
            </a:endParaRP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9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1B8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616660" y="1799882"/>
            <a:ext cx="9048750" cy="505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AR" sz="3600" dirty="0">
                <a:solidFill>
                  <a:schemeClr val="bg1"/>
                </a:solidFill>
              </a:rPr>
              <a:t>3</a:t>
            </a:r>
            <a:r>
              <a:rPr lang="es-AR" sz="3600" dirty="0" smtClean="0">
                <a:solidFill>
                  <a:schemeClr val="bg1"/>
                </a:solidFill>
              </a:rPr>
              <a:t>. </a:t>
            </a:r>
            <a:r>
              <a:rPr lang="es-AR" sz="3600" dirty="0" smtClean="0">
                <a:solidFill>
                  <a:schemeClr val="bg1"/>
                </a:solidFill>
              </a:rPr>
              <a:t>Las </a:t>
            </a:r>
            <a:r>
              <a:rPr lang="es-AR" sz="3600" b="1" dirty="0">
                <a:solidFill>
                  <a:schemeClr val="bg1"/>
                </a:solidFill>
              </a:rPr>
              <a:t>becarias que fueron madres </a:t>
            </a:r>
            <a:r>
              <a:rPr lang="es-AR" sz="3600" dirty="0">
                <a:solidFill>
                  <a:schemeClr val="bg1"/>
                </a:solidFill>
              </a:rPr>
              <a:t>durante </a:t>
            </a:r>
            <a:r>
              <a:rPr lang="es-AR" sz="3600" dirty="0" smtClean="0">
                <a:solidFill>
                  <a:schemeClr val="bg1"/>
                </a:solidFill>
              </a:rPr>
              <a:t>sus becas </a:t>
            </a:r>
            <a:r>
              <a:rPr lang="es-AR" sz="3600" dirty="0">
                <a:solidFill>
                  <a:schemeClr val="bg1"/>
                </a:solidFill>
              </a:rPr>
              <a:t>y sus consiguientes </a:t>
            </a:r>
            <a:r>
              <a:rPr lang="es-AR" sz="3600" dirty="0" smtClean="0">
                <a:solidFill>
                  <a:schemeClr val="bg1"/>
                </a:solidFill>
              </a:rPr>
              <a:t>prórrogas están usufructuando, desde </a:t>
            </a:r>
            <a:r>
              <a:rPr lang="es-AR" sz="3600" dirty="0">
                <a:solidFill>
                  <a:schemeClr val="bg1"/>
                </a:solidFill>
              </a:rPr>
              <a:t>el </a:t>
            </a:r>
            <a:r>
              <a:rPr lang="es-AR" sz="3600" dirty="0" smtClean="0">
                <a:solidFill>
                  <a:schemeClr val="bg1"/>
                </a:solidFill>
              </a:rPr>
              <a:t>01/08/2020, </a:t>
            </a:r>
            <a:r>
              <a:rPr lang="es-AR" sz="3600" dirty="0">
                <a:solidFill>
                  <a:schemeClr val="bg1"/>
                </a:solidFill>
              </a:rPr>
              <a:t>el período de 100 días de </a:t>
            </a:r>
            <a:r>
              <a:rPr lang="es-AR" sz="3600" b="1" dirty="0">
                <a:solidFill>
                  <a:schemeClr val="bg1"/>
                </a:solidFill>
              </a:rPr>
              <a:t>extensión por cada </a:t>
            </a:r>
            <a:r>
              <a:rPr lang="es-AR" sz="3600" b="1" dirty="0" smtClean="0">
                <a:solidFill>
                  <a:schemeClr val="bg1"/>
                </a:solidFill>
              </a:rPr>
              <a:t>maternidad</a:t>
            </a:r>
            <a:r>
              <a:rPr lang="es-AR" sz="3600" dirty="0" smtClean="0">
                <a:solidFill>
                  <a:schemeClr val="bg1"/>
                </a:solidFill>
              </a:rPr>
              <a:t>.</a:t>
            </a:r>
            <a:endParaRPr sz="3600" dirty="0">
              <a:solidFill>
                <a:srgbClr val="FFFFFF"/>
              </a:solidFill>
            </a:endParaRP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2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1B8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490537" y="670226"/>
            <a:ext cx="9048750" cy="51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AR" sz="3600" dirty="0">
                <a:solidFill>
                  <a:schemeClr val="bg1"/>
                </a:solidFill>
              </a:rPr>
              <a:t>4</a:t>
            </a:r>
            <a:r>
              <a:rPr lang="es-AR" sz="3600" dirty="0" smtClean="0">
                <a:solidFill>
                  <a:schemeClr val="bg1"/>
                </a:solidFill>
              </a:rPr>
              <a:t>. </a:t>
            </a:r>
            <a:r>
              <a:rPr lang="es-AR" sz="3600" dirty="0" smtClean="0">
                <a:solidFill>
                  <a:schemeClr val="bg1"/>
                </a:solidFill>
              </a:rPr>
              <a:t>Se </a:t>
            </a:r>
            <a:r>
              <a:rPr lang="es-AR" sz="3600" b="1" dirty="0" smtClean="0">
                <a:solidFill>
                  <a:schemeClr val="bg1"/>
                </a:solidFill>
              </a:rPr>
              <a:t>asistió de diferentes maneras al </a:t>
            </a:r>
            <a:r>
              <a:rPr lang="es-AR" sz="3600" b="1" dirty="0">
                <a:solidFill>
                  <a:schemeClr val="bg1"/>
                </a:solidFill>
              </a:rPr>
              <a:t>personal </a:t>
            </a:r>
            <a:r>
              <a:rPr lang="es-AR" sz="3600" b="1" dirty="0" smtClean="0">
                <a:solidFill>
                  <a:schemeClr val="bg1"/>
                </a:solidFill>
              </a:rPr>
              <a:t>que</a:t>
            </a:r>
            <a:r>
              <a:rPr lang="es-AR" sz="3600" dirty="0" smtClean="0">
                <a:solidFill>
                  <a:schemeClr val="bg1"/>
                </a:solidFill>
              </a:rPr>
              <a:t>, a causa de la pandemia, </a:t>
            </a:r>
            <a:r>
              <a:rPr lang="es-AR" sz="3600" b="1" dirty="0" smtClean="0">
                <a:solidFill>
                  <a:schemeClr val="bg1"/>
                </a:solidFill>
              </a:rPr>
              <a:t>no </a:t>
            </a:r>
            <a:r>
              <a:rPr lang="es-AR" sz="3600" b="1" dirty="0">
                <a:solidFill>
                  <a:schemeClr val="bg1"/>
                </a:solidFill>
              </a:rPr>
              <a:t>pudo regresar al </a:t>
            </a:r>
            <a:r>
              <a:rPr lang="es-AR" sz="3600" b="1" dirty="0" smtClean="0">
                <a:solidFill>
                  <a:schemeClr val="bg1"/>
                </a:solidFill>
              </a:rPr>
              <a:t>país</a:t>
            </a:r>
            <a:r>
              <a:rPr lang="es-AR" sz="3600" dirty="0" smtClean="0">
                <a:solidFill>
                  <a:schemeClr val="bg1"/>
                </a:solidFill>
              </a:rPr>
              <a:t>: se otorgaron prórrogas </a:t>
            </a:r>
            <a:r>
              <a:rPr lang="es-AR" sz="3600" dirty="0">
                <a:solidFill>
                  <a:schemeClr val="bg1"/>
                </a:solidFill>
              </a:rPr>
              <a:t>de becas </a:t>
            </a:r>
            <a:r>
              <a:rPr lang="es-AR" sz="3600" dirty="0" smtClean="0">
                <a:solidFill>
                  <a:schemeClr val="bg1"/>
                </a:solidFill>
              </a:rPr>
              <a:t>externas y ayudas </a:t>
            </a:r>
            <a:r>
              <a:rPr lang="es-AR" sz="3600" dirty="0">
                <a:solidFill>
                  <a:schemeClr val="bg1"/>
                </a:solidFill>
              </a:rPr>
              <a:t>económicas para </a:t>
            </a:r>
            <a:r>
              <a:rPr lang="es-AR" sz="3600" dirty="0" smtClean="0">
                <a:solidFill>
                  <a:schemeClr val="bg1"/>
                </a:solidFill>
              </a:rPr>
              <a:t>la compra </a:t>
            </a:r>
            <a:r>
              <a:rPr lang="es-AR" sz="3600" dirty="0">
                <a:solidFill>
                  <a:schemeClr val="bg1"/>
                </a:solidFill>
              </a:rPr>
              <a:t>de pasajes de </a:t>
            </a:r>
            <a:r>
              <a:rPr lang="es-AR" sz="3600" dirty="0" smtClean="0">
                <a:solidFill>
                  <a:schemeClr val="bg1"/>
                </a:solidFill>
              </a:rPr>
              <a:t>retorno y cobertura de gastos en el exterior, y se realizaron gestiones </a:t>
            </a:r>
            <a:r>
              <a:rPr lang="es-AR" sz="3600" dirty="0">
                <a:solidFill>
                  <a:schemeClr val="bg1"/>
                </a:solidFill>
              </a:rPr>
              <a:t>con </a:t>
            </a:r>
            <a:r>
              <a:rPr lang="es-AR" sz="3600" dirty="0" smtClean="0">
                <a:solidFill>
                  <a:schemeClr val="bg1"/>
                </a:solidFill>
              </a:rPr>
              <a:t>Cancillería para hacer posible el retorno. </a:t>
            </a:r>
            <a:endParaRPr sz="2800" dirty="0">
              <a:solidFill>
                <a:srgbClr val="FFFFFF"/>
              </a:solidFill>
            </a:endParaRP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6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699739"/>
            <a:ext cx="8361908" cy="369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600" b="1" dirty="0" smtClean="0">
                <a:solidFill>
                  <a:srgbClr val="FFFFFF"/>
                </a:solidFill>
              </a:rPr>
              <a:t>En marzo, el </a:t>
            </a:r>
            <a:r>
              <a:rPr lang="es-MX" sz="3600" b="1" dirty="0">
                <a:solidFill>
                  <a:srgbClr val="FFFFFF"/>
                </a:solidFill>
              </a:rPr>
              <a:t>CONICET, el </a:t>
            </a:r>
            <a:r>
              <a:rPr lang="es-MX" sz="3600" b="1" dirty="0" smtClean="0">
                <a:solidFill>
                  <a:srgbClr val="FFFFFF"/>
                </a:solidFill>
              </a:rPr>
              <a:t>MINCYT </a:t>
            </a:r>
            <a:r>
              <a:rPr lang="es-MX" sz="3600" b="1" dirty="0">
                <a:solidFill>
                  <a:srgbClr val="FFFFFF"/>
                </a:solidFill>
              </a:rPr>
              <a:t>y </a:t>
            </a:r>
            <a:r>
              <a:rPr lang="es-MX" sz="3600" b="1" dirty="0" smtClean="0">
                <a:solidFill>
                  <a:srgbClr val="FFFFFF"/>
                </a:solidFill>
              </a:rPr>
              <a:t>la Agencia I+D+i </a:t>
            </a:r>
            <a:r>
              <a:rPr lang="es-MX" sz="3600" b="1" dirty="0">
                <a:solidFill>
                  <a:srgbClr val="FFFFFF"/>
                </a:solidFill>
              </a:rPr>
              <a:t>conformaron la Unidad Coronavirus COVID-19, con el objetivo de coordinar las capacidades del sistema científico y tecnológico para contribuir a la respuesta a la pandemia. </a:t>
            </a:r>
            <a:endParaRPr lang="es-AR" sz="3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871194"/>
            <a:ext cx="8361908" cy="369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600" b="1" dirty="0">
                <a:solidFill>
                  <a:srgbClr val="FFFFFF"/>
                </a:solidFill>
              </a:rPr>
              <a:t>Más de 70 institutos del CONICET </a:t>
            </a:r>
            <a:r>
              <a:rPr lang="es-MX" sz="3600" b="1" dirty="0" smtClean="0">
                <a:solidFill>
                  <a:srgbClr val="FFFFFF"/>
                </a:solidFill>
              </a:rPr>
              <a:t>y cientos de investigadoras/es, personal de apoyo a la investigación y becaries de todo </a:t>
            </a:r>
            <a:r>
              <a:rPr lang="es-MX" sz="3600" b="1" dirty="0">
                <a:solidFill>
                  <a:srgbClr val="FFFFFF"/>
                </a:solidFill>
              </a:rPr>
              <a:t>el país orientaron sus esfuerzos a proyectos y actividades para luchar contra la pandemia en todas sus dimensiones. </a:t>
            </a:r>
            <a:endParaRPr lang="es-AR" sz="3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871194"/>
            <a:ext cx="8361908" cy="3183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600" b="1" dirty="0">
                <a:solidFill>
                  <a:srgbClr val="FFFFFF"/>
                </a:solidFill>
              </a:rPr>
              <a:t>Más de 70 institutos del CONICET </a:t>
            </a:r>
            <a:r>
              <a:rPr lang="es-MX" sz="3600" b="1" dirty="0" smtClean="0">
                <a:solidFill>
                  <a:srgbClr val="FFFFFF"/>
                </a:solidFill>
              </a:rPr>
              <a:t>y grupos de investigación de todo </a:t>
            </a:r>
            <a:r>
              <a:rPr lang="es-MX" sz="3600" b="1" dirty="0">
                <a:solidFill>
                  <a:srgbClr val="FFFFFF"/>
                </a:solidFill>
              </a:rPr>
              <a:t>el país orientaron sus esfuerzos a proyectos y actividades para luchar contra la pandemia en todas sus dimensiones. </a:t>
            </a:r>
            <a:endParaRPr lang="es-AR" sz="3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8"/>
          <p:cNvPicPr preferRelativeResize="0"/>
          <p:nvPr/>
        </p:nvPicPr>
        <p:blipFill rotWithShape="1">
          <a:blip r:embed="rId3">
            <a:alphaModFix/>
          </a:blip>
          <a:srcRect b="61651"/>
          <a:stretch/>
        </p:blipFill>
        <p:spPr>
          <a:xfrm>
            <a:off x="-1" y="-534241"/>
            <a:ext cx="10108981" cy="54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/>
          <p:nvPr/>
        </p:nvSpPr>
        <p:spPr>
          <a:xfrm>
            <a:off x="0" y="841829"/>
            <a:ext cx="7982856" cy="4809671"/>
          </a:xfrm>
          <a:prstGeom prst="rect">
            <a:avLst/>
          </a:prstGeom>
          <a:solidFill>
            <a:srgbClr val="2DAA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endParaRPr>
              <a:solidFill>
                <a:srgbClr val="F9B234"/>
              </a:solidFill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549275" y="1876425"/>
            <a:ext cx="5319262" cy="15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44500" y="1089025"/>
            <a:ext cx="7950200" cy="33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1600"/>
            </a:pPr>
            <a:endParaRPr sz="1600" b="1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SzPts val="1600"/>
            </a:pPr>
            <a:endParaRPr sz="1600" b="1">
              <a:solidFill>
                <a:srgbClr val="FFFFFF"/>
              </a:solidFill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453326" y="2199136"/>
            <a:ext cx="6774788" cy="188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6600"/>
            </a:pPr>
            <a:r>
              <a:rPr lang="es-ES_tradnl" sz="6600" b="1" dirty="0" smtClean="0">
                <a:solidFill>
                  <a:srgbClr val="FFFFFF"/>
                </a:solidFill>
              </a:rPr>
              <a:t>KITS </a:t>
            </a:r>
            <a:r>
              <a:rPr lang="es-ES_tradnl" sz="6600" b="1" dirty="0">
                <a:solidFill>
                  <a:srgbClr val="FFFFFF"/>
                </a:solidFill>
              </a:rPr>
              <a:t>DE DIAGNÓSTICO </a:t>
            </a:r>
            <a:endParaRPr lang="es-AR" sz="2000" b="1" dirty="0" smtClean="0">
              <a:solidFill>
                <a:srgbClr val="FFFFFF"/>
              </a:solidFill>
            </a:endParaRPr>
          </a:p>
        </p:txBody>
      </p:sp>
      <p:pic>
        <p:nvPicPr>
          <p:cNvPr id="358" name="Google Shape;35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5989"/>
            <a:ext cx="768350" cy="4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t="12487" r="50575" b="39404"/>
          <a:stretch/>
        </p:blipFill>
        <p:spPr>
          <a:xfrm>
            <a:off x="7333899" y="-19251"/>
            <a:ext cx="5493452" cy="756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628683"/>
              </p:ext>
            </p:extLst>
          </p:nvPr>
        </p:nvGraphicFramePr>
        <p:xfrm>
          <a:off x="0" y="1784683"/>
          <a:ext cx="10080625" cy="517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hape 588"/>
          <p:cNvSpPr txBox="1"/>
          <p:nvPr/>
        </p:nvSpPr>
        <p:spPr>
          <a:xfrm>
            <a:off x="742789" y="376569"/>
            <a:ext cx="674583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400" b="1" i="0" u="none" dirty="0" smtClean="0">
                <a:solidFill>
                  <a:schemeClr val="bg1"/>
                </a:solidFill>
                <a:sym typeface="Arial"/>
              </a:rPr>
              <a:t>Evolución de la cantidad de Investigadoras/es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000" b="1" i="0" u="none" dirty="0" smtClean="0">
                <a:solidFill>
                  <a:schemeClr val="bg1"/>
                </a:solidFill>
                <a:sym typeface="Arial"/>
              </a:rPr>
              <a:t>2003-2019</a:t>
            </a:r>
            <a:endParaRPr lang="es-AR" sz="2000" dirty="0">
              <a:solidFill>
                <a:schemeClr val="bg1"/>
              </a:solidFill>
            </a:endParaRPr>
          </a:p>
        </p:txBody>
      </p:sp>
      <p:grpSp>
        <p:nvGrpSpPr>
          <p:cNvPr id="11" name="Google Shape;235;p30"/>
          <p:cNvGrpSpPr/>
          <p:nvPr/>
        </p:nvGrpSpPr>
        <p:grpSpPr>
          <a:xfrm>
            <a:off x="6873765" y="-19251"/>
            <a:ext cx="3206859" cy="1803934"/>
            <a:chOff x="727075" y="1184275"/>
            <a:chExt cx="3230562" cy="4257675"/>
          </a:xfrm>
        </p:grpSpPr>
        <p:sp>
          <p:nvSpPr>
            <p:cNvPr id="12" name="Google Shape;236;p30"/>
            <p:cNvSpPr txBox="1"/>
            <p:nvPr/>
          </p:nvSpPr>
          <p:spPr>
            <a:xfrm>
              <a:off x="727075" y="1184275"/>
              <a:ext cx="3230562" cy="4257675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37;p30"/>
            <p:cNvSpPr txBox="1"/>
            <p:nvPr/>
          </p:nvSpPr>
          <p:spPr>
            <a:xfrm>
              <a:off x="800100" y="1184275"/>
              <a:ext cx="3084512" cy="4257675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-ES" sz="1800" b="1" dirty="0" smtClean="0">
                  <a:solidFill>
                    <a:schemeClr val="bg1"/>
                  </a:solidFill>
                </a:rPr>
                <a:t>Investigadoras/es 2019</a:t>
              </a:r>
              <a:endParaRPr sz="1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algn="ctr"/>
              <a:r>
                <a:rPr lang="es-ES" sz="6000" b="1" dirty="0"/>
                <a:t>10.917</a:t>
              </a:r>
              <a:endParaRPr lang="es-ES" sz="6000" dirty="0"/>
            </a:p>
          </p:txBody>
        </p:sp>
        <p:cxnSp>
          <p:nvCxnSpPr>
            <p:cNvPr id="14" name="Google Shape;238;p30"/>
            <p:cNvCxnSpPr/>
            <p:nvPr/>
          </p:nvCxnSpPr>
          <p:spPr>
            <a:xfrm>
              <a:off x="1214218" y="2720783"/>
              <a:ext cx="2284412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2456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1440306"/>
            <a:ext cx="628173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 smtClean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MX" sz="2800" dirty="0" smtClean="0">
                <a:solidFill>
                  <a:schemeClr val="bg1"/>
                </a:solidFill>
              </a:rPr>
              <a:t>En </a:t>
            </a:r>
            <a:r>
              <a:rPr lang="es-MX" sz="2800" dirty="0">
                <a:solidFill>
                  <a:schemeClr val="bg1"/>
                </a:solidFill>
              </a:rPr>
              <a:t>45 días se desarrolló el </a:t>
            </a:r>
            <a:r>
              <a:rPr lang="es-MX" sz="2800" b="1" dirty="0">
                <a:solidFill>
                  <a:schemeClr val="bg1"/>
                </a:solidFill>
              </a:rPr>
              <a:t>COVIDAR IgG, primer test serológico del país</a:t>
            </a:r>
            <a:r>
              <a:rPr lang="es-MX" sz="2800" dirty="0">
                <a:solidFill>
                  <a:schemeClr val="bg1"/>
                </a:solidFill>
              </a:rPr>
              <a:t>, que permite determinar </a:t>
            </a:r>
            <a:r>
              <a:rPr lang="es-MX" sz="2800" dirty="0" smtClean="0">
                <a:solidFill>
                  <a:schemeClr val="bg1"/>
                </a:solidFill>
              </a:rPr>
              <a:t>en pocas horas la </a:t>
            </a:r>
            <a:r>
              <a:rPr lang="es-MX" sz="2800" dirty="0">
                <a:solidFill>
                  <a:schemeClr val="bg1"/>
                </a:solidFill>
              </a:rPr>
              <a:t>respuesta inmunológica de una persona frente al coronavirus. Este logro fue fruto del trabajo del equipo </a:t>
            </a:r>
            <a:r>
              <a:rPr lang="es-MX" sz="2800" dirty="0" smtClean="0">
                <a:solidFill>
                  <a:schemeClr val="bg1"/>
                </a:solidFill>
              </a:rPr>
              <a:t>liderado </a:t>
            </a:r>
            <a:r>
              <a:rPr lang="es-MX" sz="2800" dirty="0">
                <a:solidFill>
                  <a:schemeClr val="bg1"/>
                </a:solidFill>
              </a:rPr>
              <a:t>por Andrea Gamarnik.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1440306"/>
            <a:ext cx="628173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 smtClean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MX" sz="2800" dirty="0">
                <a:solidFill>
                  <a:schemeClr val="bg1"/>
                </a:solidFill>
              </a:rPr>
              <a:t>El NEOKIT COVID-19, kit de diagnóstico </a:t>
            </a:r>
            <a:r>
              <a:rPr lang="es-MX" sz="2800" b="1" dirty="0">
                <a:solidFill>
                  <a:schemeClr val="bg1"/>
                </a:solidFill>
              </a:rPr>
              <a:t>de bajo costo y fácil de maniobrar </a:t>
            </a:r>
            <a:r>
              <a:rPr lang="es-MX" sz="2800" dirty="0">
                <a:solidFill>
                  <a:schemeClr val="bg1"/>
                </a:solidFill>
              </a:rPr>
              <a:t>fue desarrollado por científicas/os del CONICET bajo la coordinación del investigador Adrián Vojnov, en asociación con NEOKIT SAS, empresa de base tecnológica formada entre el CONICET y el Laboratorio Pablo Cassará S.R.L.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1440306"/>
            <a:ext cx="628173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 smtClean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MX" sz="2800" dirty="0">
                <a:solidFill>
                  <a:schemeClr val="bg1"/>
                </a:solidFill>
              </a:rPr>
              <a:t>El NEOKIT PLUS, que mejora la versión original de NEOKIT COVID-19, </a:t>
            </a:r>
            <a:r>
              <a:rPr lang="es-MX" sz="2800" b="1" dirty="0">
                <a:solidFill>
                  <a:schemeClr val="bg1"/>
                </a:solidFill>
              </a:rPr>
              <a:t>permitirá un ahorro significativo de tiempos y de costos en el diagnóstico</a:t>
            </a:r>
            <a:r>
              <a:rPr lang="es-MX" sz="28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MX" sz="2800" dirty="0" smtClean="0">
                <a:solidFill>
                  <a:schemeClr val="bg1"/>
                </a:solidFill>
              </a:rPr>
              <a:t>Estos </a:t>
            </a:r>
            <a:r>
              <a:rPr lang="es-MX" sz="2800" dirty="0">
                <a:solidFill>
                  <a:schemeClr val="bg1"/>
                </a:solidFill>
              </a:rPr>
              <a:t>kits comenzaron a producirse en el país a través de un acuerdo entre NEOKIT e Y-TEC, </a:t>
            </a:r>
            <a:r>
              <a:rPr lang="es-MX" sz="2800" b="1" dirty="0">
                <a:solidFill>
                  <a:schemeClr val="bg1"/>
                </a:solidFill>
              </a:rPr>
              <a:t>la empresa de tecnología de YPF y el CONICET</a:t>
            </a:r>
            <a:r>
              <a:rPr lang="es-MX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5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1440306"/>
            <a:ext cx="628173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 smtClean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MX" sz="2800" dirty="0">
                <a:solidFill>
                  <a:schemeClr val="bg1"/>
                </a:solidFill>
              </a:rPr>
              <a:t>Un grupo liderado por el Dr. Diego Comerci</a:t>
            </a:r>
            <a:r>
              <a:rPr lang="es-MX" sz="2800" dirty="0" smtClean="0">
                <a:solidFill>
                  <a:schemeClr val="bg1"/>
                </a:solidFill>
              </a:rPr>
              <a:t>, </a:t>
            </a:r>
            <a:r>
              <a:rPr lang="es-MX" sz="2800" dirty="0">
                <a:solidFill>
                  <a:schemeClr val="bg1"/>
                </a:solidFill>
              </a:rPr>
              <a:t>desarrolló el kit </a:t>
            </a:r>
            <a:r>
              <a:rPr lang="es-MX" sz="2800" dirty="0" smtClean="0">
                <a:solidFill>
                  <a:schemeClr val="bg1"/>
                </a:solidFill>
              </a:rPr>
              <a:t>ELA-CHEMSTRIP, que </a:t>
            </a:r>
            <a:r>
              <a:rPr lang="es-MX" sz="2800" dirty="0">
                <a:solidFill>
                  <a:schemeClr val="bg1"/>
                </a:solidFill>
              </a:rPr>
              <a:t>no sólo posibilita detectar el SARS-CoV-2 con </a:t>
            </a:r>
            <a:r>
              <a:rPr lang="es-MX" sz="2800" b="1" dirty="0">
                <a:solidFill>
                  <a:schemeClr val="bg1"/>
                </a:solidFill>
              </a:rPr>
              <a:t>alta sensibilidad y especificidad</a:t>
            </a:r>
            <a:r>
              <a:rPr lang="es-MX" sz="2800" dirty="0">
                <a:solidFill>
                  <a:schemeClr val="bg1"/>
                </a:solidFill>
              </a:rPr>
              <a:t>, sino que también permite acortar tiempos, reducir costos y </a:t>
            </a:r>
            <a:r>
              <a:rPr lang="es-MX" sz="2800" b="1" dirty="0">
                <a:solidFill>
                  <a:schemeClr val="bg1"/>
                </a:solidFill>
              </a:rPr>
              <a:t>no necesita ser maniobrado por personal altamente calificado</a:t>
            </a:r>
            <a:r>
              <a:rPr lang="es-MX" sz="2800" dirty="0" smtClean="0">
                <a:solidFill>
                  <a:schemeClr val="bg1"/>
                </a:solidFill>
              </a:rPr>
              <a:t>.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1440306"/>
            <a:ext cx="628173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 smtClean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MX" sz="2800" dirty="0">
                <a:solidFill>
                  <a:schemeClr val="bg1"/>
                </a:solidFill>
              </a:rPr>
              <a:t>Investigadoras/es del CONICET junto a la empresa CASPR </a:t>
            </a:r>
            <a:r>
              <a:rPr lang="es-MX" sz="2800" dirty="0" err="1">
                <a:solidFill>
                  <a:schemeClr val="bg1"/>
                </a:solidFill>
              </a:rPr>
              <a:t>Biotech</a:t>
            </a:r>
            <a:r>
              <a:rPr lang="es-MX" sz="2800" dirty="0">
                <a:solidFill>
                  <a:schemeClr val="bg1"/>
                </a:solidFill>
              </a:rPr>
              <a:t> (empresa de base biotecnológica bajo normativa CONICET) desarrollaron un kit diagnóstico que usa tecnología CRISPR. </a:t>
            </a:r>
            <a:r>
              <a:rPr lang="es-MX" sz="2800" b="1" dirty="0">
                <a:solidFill>
                  <a:schemeClr val="bg1"/>
                </a:solidFill>
              </a:rPr>
              <a:t>El kit portátil permite detectar el virus a través de una tira reactiva</a:t>
            </a:r>
            <a:r>
              <a:rPr lang="es-MX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0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C:\Users\egelemur\Desktop\cienciaEnTuVida_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251" y="53974"/>
            <a:ext cx="2874374" cy="37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27"/>
          <p:cNvSpPr txBox="1"/>
          <p:nvPr/>
        </p:nvSpPr>
        <p:spPr>
          <a:xfrm>
            <a:off x="490537" y="5336756"/>
            <a:ext cx="589233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  <a:buFont typeface="Georgia"/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7" name="Google Shape;201;p27"/>
          <p:cNvSpPr txBox="1"/>
          <p:nvPr/>
        </p:nvSpPr>
        <p:spPr>
          <a:xfrm>
            <a:off x="490537" y="1440306"/>
            <a:ext cx="628173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 smtClean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sz="2800" dirty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MX" sz="2800" dirty="0">
                <a:solidFill>
                  <a:schemeClr val="bg1"/>
                </a:solidFill>
              </a:rPr>
              <a:t>Institutos del CONICET de todo el país pusieron a disposición sus equipos para realizar </a:t>
            </a:r>
            <a:r>
              <a:rPr lang="es-MX" sz="2800" dirty="0" smtClean="0">
                <a:solidFill>
                  <a:schemeClr val="bg1"/>
                </a:solidFill>
              </a:rPr>
              <a:t>testeos. </a:t>
            </a: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endParaRPr lang="es-MX" dirty="0" smtClean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600"/>
            </a:pPr>
            <a:r>
              <a:rPr lang="es-MX" sz="2800" dirty="0" smtClean="0">
                <a:solidFill>
                  <a:schemeClr val="bg1"/>
                </a:solidFill>
              </a:rPr>
              <a:t>Además</a:t>
            </a:r>
            <a:r>
              <a:rPr lang="es-MX" sz="2800" dirty="0">
                <a:solidFill>
                  <a:schemeClr val="bg1"/>
                </a:solidFill>
              </a:rPr>
              <a:t>, </a:t>
            </a:r>
            <a:r>
              <a:rPr lang="es-MX" sz="2800" b="1" dirty="0">
                <a:solidFill>
                  <a:schemeClr val="bg1"/>
                </a:solidFill>
              </a:rPr>
              <a:t>trabajaron en la secuenciación del virus, estudiaron mecanismos de propagación de la enfermedad y realizaron capacitaciones </a:t>
            </a:r>
            <a:r>
              <a:rPr lang="es-MX" sz="2800" b="1" dirty="0" smtClean="0">
                <a:solidFill>
                  <a:schemeClr val="bg1"/>
                </a:solidFill>
              </a:rPr>
              <a:t>para el manejo de </a:t>
            </a:r>
            <a:r>
              <a:rPr lang="es-MX" sz="2800" b="1" dirty="0">
                <a:solidFill>
                  <a:schemeClr val="bg1"/>
                </a:solidFill>
              </a:rPr>
              <a:t>PCR</a:t>
            </a:r>
            <a:r>
              <a:rPr lang="es-MX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97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8"/>
          <p:cNvPicPr preferRelativeResize="0"/>
          <p:nvPr/>
        </p:nvPicPr>
        <p:blipFill rotWithShape="1">
          <a:blip r:embed="rId3">
            <a:alphaModFix/>
          </a:blip>
          <a:srcRect b="61651"/>
          <a:stretch/>
        </p:blipFill>
        <p:spPr>
          <a:xfrm>
            <a:off x="-1" y="-534241"/>
            <a:ext cx="10108981" cy="54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/>
          <p:nvPr/>
        </p:nvSpPr>
        <p:spPr>
          <a:xfrm>
            <a:off x="0" y="841829"/>
            <a:ext cx="7982856" cy="4809671"/>
          </a:xfrm>
          <a:prstGeom prst="rect">
            <a:avLst/>
          </a:prstGeom>
          <a:solidFill>
            <a:srgbClr val="2DAA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9B2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549275" y="1876425"/>
            <a:ext cx="5319262" cy="15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44500" y="1089025"/>
            <a:ext cx="7950200" cy="33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453326" y="2642050"/>
            <a:ext cx="6774788" cy="188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s-ES_tradnl" sz="6600" b="1" dirty="0" smtClean="0">
                <a:solidFill>
                  <a:srgbClr val="FFFFFF"/>
                </a:solidFill>
              </a:rPr>
              <a:t>TERAPIAS</a:t>
            </a:r>
          </a:p>
        </p:txBody>
      </p:sp>
      <p:pic>
        <p:nvPicPr>
          <p:cNvPr id="358" name="Google Shape;35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5989"/>
            <a:ext cx="768350" cy="4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4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828327"/>
            <a:ext cx="8361908" cy="4213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dirty="0">
                <a:solidFill>
                  <a:srgbClr val="FFFFFF"/>
                </a:solidFill>
              </a:rPr>
              <a:t>Un equipo </a:t>
            </a:r>
            <a:r>
              <a:rPr lang="es-MX" sz="3200" dirty="0" smtClean="0">
                <a:solidFill>
                  <a:srgbClr val="FFFFFF"/>
                </a:solidFill>
              </a:rPr>
              <a:t>del </a:t>
            </a:r>
            <a:r>
              <a:rPr lang="es-MX" sz="3200" dirty="0">
                <a:solidFill>
                  <a:srgbClr val="FFFFFF"/>
                </a:solidFill>
              </a:rPr>
              <a:t>CONICET y del INTA obtuvo nanoanticuerpos provenientes de llamas y de la yema de los huevos de </a:t>
            </a:r>
            <a:r>
              <a:rPr lang="es-MX" sz="3200" dirty="0" smtClean="0">
                <a:solidFill>
                  <a:srgbClr val="FFFFFF"/>
                </a:solidFill>
              </a:rPr>
              <a:t>gallina capaces de neutralizar la infección por el coronavirus SARS-CoV-2</a:t>
            </a:r>
            <a:r>
              <a:rPr lang="es-MX" sz="3200" b="1" dirty="0" smtClean="0">
                <a:solidFill>
                  <a:srgbClr val="FFFFFF"/>
                </a:solidFill>
              </a:rPr>
              <a:t>. Estos </a:t>
            </a:r>
            <a:r>
              <a:rPr lang="es-MX" sz="3200" b="1" dirty="0">
                <a:solidFill>
                  <a:srgbClr val="FFFFFF"/>
                </a:solidFill>
              </a:rPr>
              <a:t>resultados posicionan a la Argentina como el primer país de Sudamérica con la potencialidad de convertir estas moléculas en productos terapéuticos.</a:t>
            </a:r>
            <a:endParaRPr lang="es-AR" sz="3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828327"/>
            <a:ext cx="8361908" cy="375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dirty="0" smtClean="0">
                <a:solidFill>
                  <a:srgbClr val="FFFFFF"/>
                </a:solidFill>
              </a:rPr>
              <a:t>Un equipo integrado por investigadoras/es de diversos puntos del país anunció que la administración de ivermectina en determinadas dosis </a:t>
            </a:r>
            <a:r>
              <a:rPr lang="es-MX" sz="3200" b="1" dirty="0" smtClean="0">
                <a:solidFill>
                  <a:srgbClr val="FFFFFF"/>
                </a:solidFill>
              </a:rPr>
              <a:t>produce un incremento significativo en la eliminación del SARS-CoV-2</a:t>
            </a:r>
            <a:r>
              <a:rPr lang="es-MX" sz="3200" dirty="0" smtClean="0">
                <a:solidFill>
                  <a:srgbClr val="FFFFFF"/>
                </a:solidFill>
              </a:rPr>
              <a:t>. A futuro, se determinará si el efecto identificado se traduce en una utilidad clínica y/o epidemiológica.</a:t>
            </a:r>
            <a:endParaRPr lang="es-AR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828327"/>
            <a:ext cx="8361908" cy="28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dirty="0">
                <a:solidFill>
                  <a:srgbClr val="FFFFFF"/>
                </a:solidFill>
              </a:rPr>
              <a:t>Una red de ayuda constituida por 60 profesionales argentinos, en la que participa el Dr. Gabriel Rabinovich, está dedicada a la elaboración de un </a:t>
            </a:r>
            <a:r>
              <a:rPr lang="es-MX" sz="3200" b="1" dirty="0">
                <a:solidFill>
                  <a:srgbClr val="FFFFFF"/>
                </a:solidFill>
              </a:rPr>
              <a:t>protocolo para la utilización del plasma de pacientes recuperados. </a:t>
            </a:r>
            <a:endParaRPr lang="es-AR" sz="3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t="12487" r="50575" b="39404"/>
          <a:stretch/>
        </p:blipFill>
        <p:spPr>
          <a:xfrm>
            <a:off x="7333899" y="-19251"/>
            <a:ext cx="5493452" cy="756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88"/>
          <p:cNvSpPr txBox="1"/>
          <p:nvPr/>
        </p:nvSpPr>
        <p:spPr>
          <a:xfrm>
            <a:off x="742789" y="376569"/>
            <a:ext cx="674583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 lvl="0">
              <a:buClr>
                <a:srgbClr val="009BDE"/>
              </a:buClr>
              <a:buSzPts val="2000"/>
            </a:pPr>
            <a:r>
              <a:rPr lang="es-AR" sz="2400" b="1" dirty="0">
                <a:solidFill>
                  <a:schemeClr val="bg1"/>
                </a:solidFill>
              </a:rPr>
              <a:t>Evolución </a:t>
            </a:r>
            <a:r>
              <a:rPr lang="es-AR" sz="2400" b="1" dirty="0" smtClean="0">
                <a:solidFill>
                  <a:schemeClr val="bg1"/>
                </a:solidFill>
              </a:rPr>
              <a:t>de la cantidad de </a:t>
            </a:r>
          </a:p>
          <a:p>
            <a:pPr lvl="0">
              <a:buClr>
                <a:srgbClr val="009BDE"/>
              </a:buClr>
              <a:buSzPts val="2000"/>
            </a:pPr>
            <a:r>
              <a:rPr lang="es-AR" sz="2400" b="1" dirty="0" smtClean="0">
                <a:solidFill>
                  <a:schemeClr val="bg1"/>
                </a:solidFill>
              </a:rPr>
              <a:t>Becaries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000" b="1" i="0" u="none" dirty="0" smtClean="0">
                <a:solidFill>
                  <a:schemeClr val="bg1"/>
                </a:solidFill>
                <a:sym typeface="Arial"/>
              </a:rPr>
              <a:t>2003-2019</a:t>
            </a:r>
            <a:endParaRPr lang="es-AR" sz="2000" dirty="0">
              <a:solidFill>
                <a:schemeClr val="bg1"/>
              </a:solidFill>
            </a:endParaRPr>
          </a:p>
        </p:txBody>
      </p:sp>
      <p:grpSp>
        <p:nvGrpSpPr>
          <p:cNvPr id="11" name="Google Shape;235;p30"/>
          <p:cNvGrpSpPr/>
          <p:nvPr/>
        </p:nvGrpSpPr>
        <p:grpSpPr>
          <a:xfrm>
            <a:off x="6873765" y="-19251"/>
            <a:ext cx="3206859" cy="1803934"/>
            <a:chOff x="727075" y="1184275"/>
            <a:chExt cx="3230562" cy="4257675"/>
          </a:xfrm>
        </p:grpSpPr>
        <p:sp>
          <p:nvSpPr>
            <p:cNvPr id="12" name="Google Shape;236;p30"/>
            <p:cNvSpPr txBox="1"/>
            <p:nvPr/>
          </p:nvSpPr>
          <p:spPr>
            <a:xfrm>
              <a:off x="727075" y="1184275"/>
              <a:ext cx="3230562" cy="4257675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37;p30"/>
            <p:cNvSpPr txBox="1"/>
            <p:nvPr/>
          </p:nvSpPr>
          <p:spPr>
            <a:xfrm>
              <a:off x="800100" y="1184275"/>
              <a:ext cx="3084512" cy="4257675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-ES" sz="1800" b="1" dirty="0">
                  <a:solidFill>
                    <a:schemeClr val="bg1"/>
                  </a:solidFill>
                </a:rPr>
                <a:t>B</a:t>
              </a:r>
              <a:r>
                <a:rPr lang="es-ES" sz="1800" b="1" dirty="0" smtClean="0">
                  <a:solidFill>
                    <a:schemeClr val="bg1"/>
                  </a:solidFill>
                </a:rPr>
                <a:t>ecaries 2019</a:t>
              </a:r>
              <a:endParaRPr sz="1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algn="ctr"/>
              <a:r>
                <a:rPr lang="es-ES" sz="6000" b="1" dirty="0" smtClean="0"/>
                <a:t>10.245</a:t>
              </a:r>
              <a:endParaRPr lang="es-ES" sz="6000" dirty="0"/>
            </a:p>
          </p:txBody>
        </p:sp>
        <p:cxnSp>
          <p:nvCxnSpPr>
            <p:cNvPr id="14" name="Google Shape;238;p30"/>
            <p:cNvCxnSpPr/>
            <p:nvPr/>
          </p:nvCxnSpPr>
          <p:spPr>
            <a:xfrm>
              <a:off x="1214218" y="2720783"/>
              <a:ext cx="2284412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aphicFrame>
        <p:nvGraphicFramePr>
          <p:cNvPr id="10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117764"/>
              </p:ext>
            </p:extLst>
          </p:nvPr>
        </p:nvGraphicFramePr>
        <p:xfrm>
          <a:off x="1" y="1784683"/>
          <a:ext cx="10080624" cy="517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02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02742" y="708444"/>
            <a:ext cx="9698804" cy="524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2400" b="1" dirty="0" smtClean="0">
                <a:solidFill>
                  <a:schemeClr val="bg1"/>
                </a:solidFill>
              </a:rPr>
              <a:t>Un equipo público-privado </a:t>
            </a:r>
            <a:r>
              <a:rPr lang="es-MX" sz="2400" b="1" dirty="0">
                <a:solidFill>
                  <a:schemeClr val="bg1"/>
                </a:solidFill>
              </a:rPr>
              <a:t>encabezado por el laboratorio </a:t>
            </a:r>
            <a:r>
              <a:rPr lang="es-MX" sz="2400" b="1" dirty="0" err="1">
                <a:solidFill>
                  <a:schemeClr val="bg1"/>
                </a:solidFill>
              </a:rPr>
              <a:t>Inmunova</a:t>
            </a:r>
            <a:r>
              <a:rPr lang="es-MX" sz="2400" b="1" dirty="0">
                <a:solidFill>
                  <a:schemeClr val="bg1"/>
                </a:solidFill>
              </a:rPr>
              <a:t> y el Instituto Biológico Argentino (BIOL), la Administración Nacional de Laboratorios e Institutos de Salud "Dr. Carlos G. </a:t>
            </a:r>
            <a:r>
              <a:rPr lang="es-MX" sz="2400" b="1" dirty="0" err="1">
                <a:solidFill>
                  <a:schemeClr val="bg1"/>
                </a:solidFill>
              </a:rPr>
              <a:t>Malbrán</a:t>
            </a:r>
            <a:r>
              <a:rPr lang="es-MX" sz="2400" b="1" dirty="0">
                <a:solidFill>
                  <a:schemeClr val="bg1"/>
                </a:solidFill>
              </a:rPr>
              <a:t>" (</a:t>
            </a:r>
            <a:r>
              <a:rPr lang="es-MX" sz="2400" b="1" dirty="0" err="1">
                <a:solidFill>
                  <a:schemeClr val="bg1"/>
                </a:solidFill>
              </a:rPr>
              <a:t>Anlis</a:t>
            </a:r>
            <a:r>
              <a:rPr lang="es-MX" sz="2400" b="1" dirty="0">
                <a:solidFill>
                  <a:schemeClr val="bg1"/>
                </a:solidFill>
              </a:rPr>
              <a:t>), con la colaboración de la Fundación Instituto Leloir (FIL), el laboratorio </a:t>
            </a:r>
            <a:r>
              <a:rPr lang="es-MX" sz="2400" b="1" dirty="0" err="1">
                <a:solidFill>
                  <a:schemeClr val="bg1"/>
                </a:solidFill>
              </a:rPr>
              <a:t>Mabxience</a:t>
            </a:r>
            <a:r>
              <a:rPr lang="es-MX" sz="2400" b="1" dirty="0">
                <a:solidFill>
                  <a:schemeClr val="bg1"/>
                </a:solidFill>
              </a:rPr>
              <a:t>, el Conicet y la Universidad Nacional de San Martín (</a:t>
            </a:r>
            <a:r>
              <a:rPr lang="es-MX" sz="2400" b="1" dirty="0" err="1">
                <a:solidFill>
                  <a:schemeClr val="bg1"/>
                </a:solidFill>
              </a:rPr>
              <a:t>Unsam</a:t>
            </a:r>
            <a:r>
              <a:rPr lang="es-MX" sz="2400" b="1" dirty="0">
                <a:solidFill>
                  <a:schemeClr val="bg1"/>
                </a:solidFill>
              </a:rPr>
              <a:t>).</a:t>
            </a:r>
            <a:r>
              <a:rPr lang="es-MX" sz="2400" b="1" dirty="0" smtClean="0">
                <a:solidFill>
                  <a:schemeClr val="bg1"/>
                </a:solidFill>
              </a:rPr>
              <a:t>Los</a:t>
            </a:r>
            <a:r>
              <a:rPr lang="es-MX" sz="2400" b="1" dirty="0">
                <a:solidFill>
                  <a:schemeClr val="bg1"/>
                </a:solidFill>
                <a:hlinkClick r:id="rId4"/>
              </a:rPr>
              <a:t> anticuerpos </a:t>
            </a:r>
            <a:r>
              <a:rPr lang="es-MX" sz="2400" b="1" dirty="0" err="1">
                <a:solidFill>
                  <a:schemeClr val="bg1"/>
                </a:solidFill>
                <a:hlinkClick r:id="rId4"/>
              </a:rPr>
              <a:t>policlonales</a:t>
            </a:r>
            <a:r>
              <a:rPr lang="es-MX" sz="2400" b="1" dirty="0">
                <a:solidFill>
                  <a:schemeClr val="bg1"/>
                </a:solidFill>
                <a:hlinkClick r:id="rId4"/>
              </a:rPr>
              <a:t> equinos</a:t>
            </a:r>
            <a:r>
              <a:rPr lang="es-MX" sz="2400" b="1" dirty="0">
                <a:solidFill>
                  <a:schemeClr val="bg1"/>
                </a:solidFill>
              </a:rPr>
              <a:t>, que se obtienen a través de la inyección de una proteína recombinante del SARS-CoV-2 en caballos, tienen un efecto </a:t>
            </a:r>
            <a:r>
              <a:rPr lang="es-MX" sz="2400" b="1" dirty="0" err="1">
                <a:solidFill>
                  <a:schemeClr val="bg1"/>
                </a:solidFill>
              </a:rPr>
              <a:t>hiperinmune</a:t>
            </a:r>
            <a:r>
              <a:rPr lang="es-MX" sz="2400" b="1" dirty="0">
                <a:solidFill>
                  <a:schemeClr val="bg1"/>
                </a:solidFill>
              </a:rPr>
              <a:t>, cerca de 100 veces más potente que el del plasma de recuperados. Este tratamiento apunta a bloquear la propagación del virus en el organismo. Además, por la capacidad de estos animales de producir una gran cantidad de anticuerpos -ya que su nivel de sangre es de 6 a 7 veces mayor que el de los humanos- se puede producir a mayor escala</a:t>
            </a:r>
            <a:r>
              <a:rPr lang="es-MX" sz="2400" dirty="0"/>
              <a:t>.</a:t>
            </a:r>
            <a:endParaRPr lang="es-AR" sz="2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 b="61651"/>
          <a:stretch/>
        </p:blipFill>
        <p:spPr>
          <a:xfrm>
            <a:off x="-53087" y="-477121"/>
            <a:ext cx="10133712" cy="5494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/>
          <p:nvPr/>
        </p:nvSpPr>
        <p:spPr>
          <a:xfrm>
            <a:off x="0" y="841829"/>
            <a:ext cx="7982856" cy="4809671"/>
          </a:xfrm>
          <a:prstGeom prst="rect">
            <a:avLst/>
          </a:prstGeom>
          <a:solidFill>
            <a:srgbClr val="F9B2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9B2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549275" y="1876425"/>
            <a:ext cx="8083550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444500" y="1089025"/>
            <a:ext cx="7950200" cy="33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453325" y="1470466"/>
            <a:ext cx="7347649" cy="44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3000"/>
              </a:lnSpc>
              <a:buClr>
                <a:srgbClr val="FFFFFF"/>
              </a:buClr>
              <a:buSzPts val="6600"/>
            </a:pPr>
            <a:r>
              <a:rPr lang="es-419" sz="6600" b="1" dirty="0" smtClean="0">
                <a:solidFill>
                  <a:srgbClr val="FFFFFF"/>
                </a:solidFill>
              </a:rPr>
              <a:t>RESPIRADORES Y ELEMENTOS DE PROTECCIÓN</a:t>
            </a:r>
            <a:endParaRPr lang="es-AR" sz="6600" b="1" dirty="0">
              <a:solidFill>
                <a:srgbClr val="FFFFFF"/>
              </a:solidFill>
            </a:endParaRPr>
          </a:p>
        </p:txBody>
      </p:sp>
      <p:pic>
        <p:nvPicPr>
          <p:cNvPr id="320" name="Google Shape;32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5989"/>
            <a:ext cx="768350" cy="4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4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499709"/>
            <a:ext cx="8361908" cy="409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2800" dirty="0">
                <a:solidFill>
                  <a:srgbClr val="FFFFFF"/>
                </a:solidFill>
              </a:rPr>
              <a:t>El Instituto Argentino de Radioastronomía diseñó un modelo de ventilador mecánico no invasivo, </a:t>
            </a:r>
            <a:r>
              <a:rPr lang="es-MX" sz="2800" b="1" dirty="0">
                <a:solidFill>
                  <a:srgbClr val="FFFFFF"/>
                </a:solidFill>
              </a:rPr>
              <a:t>dispositivo de asistencia respiratoria de bajo costo para casos de baja y media complejidad</a:t>
            </a:r>
            <a:r>
              <a:rPr lang="es-MX" sz="2800" dirty="0" smtClean="0">
                <a:solidFill>
                  <a:srgbClr val="FFFFFF"/>
                </a:solidFill>
              </a:rPr>
              <a:t>.</a:t>
            </a:r>
          </a:p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MX" sz="2800" dirty="0">
              <a:solidFill>
                <a:srgbClr val="FFFFFF"/>
              </a:solidFill>
            </a:endParaRPr>
          </a:p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2800" dirty="0">
                <a:solidFill>
                  <a:srgbClr val="FFFFFF"/>
                </a:solidFill>
              </a:rPr>
              <a:t>El Centro de Investigación de Métodos Computacionales está centrado en un proyecto (experimental y computacional) que estudia la </a:t>
            </a:r>
            <a:r>
              <a:rPr lang="es-MX" sz="2800" b="1" dirty="0">
                <a:solidFill>
                  <a:srgbClr val="FFFFFF"/>
                </a:solidFill>
              </a:rPr>
              <a:t>ampliación de las capacidades de un respirador </a:t>
            </a:r>
            <a:r>
              <a:rPr lang="es-MX" sz="2800" dirty="0">
                <a:solidFill>
                  <a:srgbClr val="FFFFFF"/>
                </a:solidFill>
              </a:rPr>
              <a:t>artificial en situación de crisis. </a:t>
            </a:r>
            <a:endParaRPr lang="es-AR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642585"/>
            <a:ext cx="8361908" cy="4213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dirty="0">
                <a:solidFill>
                  <a:srgbClr val="FFFFFF"/>
                </a:solidFill>
              </a:rPr>
              <a:t>Un prototipo de respirador artificial fue </a:t>
            </a:r>
            <a:r>
              <a:rPr lang="es-MX" sz="3200" b="1" dirty="0">
                <a:solidFill>
                  <a:srgbClr val="FFFFFF"/>
                </a:solidFill>
              </a:rPr>
              <a:t>testeado con éxito</a:t>
            </a:r>
            <a:r>
              <a:rPr lang="es-MX" sz="3200" dirty="0">
                <a:solidFill>
                  <a:srgbClr val="FFFFFF"/>
                </a:solidFill>
              </a:rPr>
              <a:t> por un equipo interdisciplinario </a:t>
            </a:r>
            <a:r>
              <a:rPr lang="es-MX" sz="3200" dirty="0" smtClean="0">
                <a:solidFill>
                  <a:srgbClr val="FFFFFF"/>
                </a:solidFill>
              </a:rPr>
              <a:t>de 25 investigadoras/es pertenecientes </a:t>
            </a:r>
            <a:r>
              <a:rPr lang="es-MX" sz="3200" dirty="0">
                <a:solidFill>
                  <a:srgbClr val="FFFFFF"/>
                </a:solidFill>
              </a:rPr>
              <a:t>al  ICIVET Litoral. </a:t>
            </a:r>
            <a:r>
              <a:rPr lang="es-MX" sz="3200" dirty="0" smtClean="0">
                <a:solidFill>
                  <a:srgbClr val="FFFFFF"/>
                </a:solidFill>
              </a:rPr>
              <a:t>Este desarrollo podría significar </a:t>
            </a:r>
            <a:r>
              <a:rPr lang="es-MX" sz="3200" dirty="0">
                <a:solidFill>
                  <a:srgbClr val="FFFFFF"/>
                </a:solidFill>
              </a:rPr>
              <a:t>una </a:t>
            </a:r>
            <a:r>
              <a:rPr lang="es-MX" sz="3200" b="1" dirty="0">
                <a:solidFill>
                  <a:srgbClr val="FFFFFF"/>
                </a:solidFill>
              </a:rPr>
              <a:t>alternativa al uso de los respiradores comerciales</a:t>
            </a:r>
            <a:r>
              <a:rPr lang="es-MX" sz="3200" dirty="0">
                <a:solidFill>
                  <a:srgbClr val="FFFFFF"/>
                </a:solidFill>
              </a:rPr>
              <a:t> autorizados, en caso de que la emergencia sanitaria derive en una situación crítica del sistema de salud.</a:t>
            </a:r>
            <a:endParaRPr lang="es-AR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2314101"/>
            <a:ext cx="8361908" cy="23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dirty="0">
                <a:solidFill>
                  <a:srgbClr val="FFFFFF"/>
                </a:solidFill>
              </a:rPr>
              <a:t>Un equipo de investigación </a:t>
            </a:r>
            <a:r>
              <a:rPr lang="es-MX" sz="3200" dirty="0" smtClean="0">
                <a:solidFill>
                  <a:srgbClr val="FFFFFF"/>
                </a:solidFill>
              </a:rPr>
              <a:t>del CONICET junto a la </a:t>
            </a:r>
            <a:r>
              <a:rPr lang="es-MX" sz="3200" dirty="0">
                <a:solidFill>
                  <a:srgbClr val="FFFFFF"/>
                </a:solidFill>
              </a:rPr>
              <a:t>PYME textil </a:t>
            </a:r>
            <a:r>
              <a:rPr lang="es-MX" sz="3200" dirty="0" err="1">
                <a:solidFill>
                  <a:srgbClr val="FFFFFF"/>
                </a:solidFill>
              </a:rPr>
              <a:t>Kovi</a:t>
            </a:r>
            <a:r>
              <a:rPr lang="es-MX" sz="3200" dirty="0">
                <a:solidFill>
                  <a:srgbClr val="FFFFFF"/>
                </a:solidFill>
              </a:rPr>
              <a:t> S.R.L</a:t>
            </a:r>
            <a:r>
              <a:rPr lang="es-MX" sz="3200" dirty="0" smtClean="0">
                <a:solidFill>
                  <a:srgbClr val="FFFFFF"/>
                </a:solidFill>
              </a:rPr>
              <a:t>. </a:t>
            </a:r>
            <a:r>
              <a:rPr lang="es-MX" sz="3200" dirty="0">
                <a:solidFill>
                  <a:srgbClr val="FFFFFF"/>
                </a:solidFill>
              </a:rPr>
              <a:t>desarrolló </a:t>
            </a:r>
            <a:r>
              <a:rPr lang="es-MX" sz="3200" b="1" dirty="0">
                <a:solidFill>
                  <a:srgbClr val="FFFFFF"/>
                </a:solidFill>
              </a:rPr>
              <a:t>telas tratadas con activos antivirales</a:t>
            </a:r>
            <a:r>
              <a:rPr lang="es-MX" sz="3200" dirty="0">
                <a:solidFill>
                  <a:srgbClr val="FFFFFF"/>
                </a:solidFill>
              </a:rPr>
              <a:t>, bactericidas y fungicidas para, entre otras cosas, fabricar </a:t>
            </a:r>
            <a:r>
              <a:rPr lang="es-MX" sz="3200" b="1" dirty="0">
                <a:solidFill>
                  <a:srgbClr val="FFFFFF"/>
                </a:solidFill>
              </a:rPr>
              <a:t>barbijos de uso social</a:t>
            </a:r>
            <a:r>
              <a:rPr lang="es-MX" sz="3200" dirty="0">
                <a:solidFill>
                  <a:srgbClr val="FFFFFF"/>
                </a:solidFill>
              </a:rPr>
              <a:t>.</a:t>
            </a:r>
            <a:endParaRPr lang="es-AR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828327"/>
            <a:ext cx="8361908" cy="329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dirty="0">
                <a:solidFill>
                  <a:srgbClr val="FFFFFF"/>
                </a:solidFill>
              </a:rPr>
              <a:t>Distintos equipos de investigación de todo el país están trabajando en la preparación de </a:t>
            </a:r>
            <a:r>
              <a:rPr lang="es-MX" sz="3200" b="1" dirty="0">
                <a:solidFill>
                  <a:srgbClr val="FFFFFF"/>
                </a:solidFill>
              </a:rPr>
              <a:t>alcohol en gel o sanitizantes</a:t>
            </a:r>
            <a:r>
              <a:rPr lang="es-MX" sz="3200" dirty="0">
                <a:solidFill>
                  <a:srgbClr val="FFFFFF"/>
                </a:solidFill>
              </a:rPr>
              <a:t> a base de alcohol, sanitizadores desarrollos para el </a:t>
            </a:r>
            <a:r>
              <a:rPr lang="es-MX" sz="3200" b="1" dirty="0">
                <a:solidFill>
                  <a:srgbClr val="FFFFFF"/>
                </a:solidFill>
              </a:rPr>
              <a:t>sistema de transporte y espacios públicos</a:t>
            </a:r>
            <a:r>
              <a:rPr lang="es-MX" sz="3200" dirty="0">
                <a:solidFill>
                  <a:srgbClr val="FFFFFF"/>
                </a:solidFill>
              </a:rPr>
              <a:t>, y realizando pruebas de toxicidad de desinfectantes.</a:t>
            </a:r>
            <a:endParaRPr lang="es-AR" sz="3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899756"/>
            <a:ext cx="8361908" cy="375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dirty="0">
                <a:solidFill>
                  <a:srgbClr val="FFFFFF"/>
                </a:solidFill>
              </a:rPr>
              <a:t>Institutos de todo el país están trabajando en métodos para evaluar la </a:t>
            </a:r>
            <a:r>
              <a:rPr lang="es-MX" sz="3200" b="1" dirty="0">
                <a:solidFill>
                  <a:srgbClr val="FFFFFF"/>
                </a:solidFill>
              </a:rPr>
              <a:t>performance de respiradores </a:t>
            </a:r>
            <a:r>
              <a:rPr lang="es-MX" sz="3200" dirty="0">
                <a:solidFill>
                  <a:srgbClr val="FFFFFF"/>
                </a:solidFill>
              </a:rPr>
              <a:t>y su reparación, impresión y ensamblaje de </a:t>
            </a:r>
            <a:r>
              <a:rPr lang="es-MX" sz="3200" b="1" dirty="0">
                <a:solidFill>
                  <a:srgbClr val="FFFFFF"/>
                </a:solidFill>
              </a:rPr>
              <a:t>protectores faciales</a:t>
            </a:r>
            <a:r>
              <a:rPr lang="es-MX" sz="3200" dirty="0">
                <a:solidFill>
                  <a:srgbClr val="FFFFFF"/>
                </a:solidFill>
              </a:rPr>
              <a:t>, desarrollo y adecuación de </a:t>
            </a:r>
            <a:r>
              <a:rPr lang="es-MX" sz="3200" b="1" dirty="0">
                <a:solidFill>
                  <a:srgbClr val="FFFFFF"/>
                </a:solidFill>
              </a:rPr>
              <a:t>equipamiento hospitalario </a:t>
            </a:r>
            <a:r>
              <a:rPr lang="es-MX" sz="3200" dirty="0">
                <a:solidFill>
                  <a:srgbClr val="FFFFFF"/>
                </a:solidFill>
              </a:rPr>
              <a:t>y calibración y adaptación de </a:t>
            </a:r>
            <a:r>
              <a:rPr lang="es-MX" sz="3200" b="1" dirty="0">
                <a:solidFill>
                  <a:srgbClr val="FFFFFF"/>
                </a:solidFill>
              </a:rPr>
              <a:t>cámaras de termografía</a:t>
            </a:r>
            <a:r>
              <a:rPr lang="es-MX" sz="3200" dirty="0">
                <a:solidFill>
                  <a:srgbClr val="FFFFFF"/>
                </a:solidFill>
              </a:rPr>
              <a:t>, entre otras tecnologías.</a:t>
            </a:r>
            <a:endParaRPr lang="es-AR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74712" y="1771165"/>
            <a:ext cx="8361908" cy="375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dirty="0">
                <a:solidFill>
                  <a:srgbClr val="FFFFFF"/>
                </a:solidFill>
              </a:rPr>
              <a:t>Se </a:t>
            </a:r>
            <a:r>
              <a:rPr lang="es-MX" sz="3200" dirty="0" smtClean="0">
                <a:solidFill>
                  <a:srgbClr val="FFFFFF"/>
                </a:solidFill>
              </a:rPr>
              <a:t>desarrollaron modelos </a:t>
            </a:r>
            <a:r>
              <a:rPr lang="es-MX" sz="3200" dirty="0">
                <a:solidFill>
                  <a:srgbClr val="FFFFFF"/>
                </a:solidFill>
              </a:rPr>
              <a:t>para evaluar distintos </a:t>
            </a:r>
            <a:r>
              <a:rPr lang="es-MX" sz="3200" b="1" dirty="0">
                <a:solidFill>
                  <a:srgbClr val="FFFFFF"/>
                </a:solidFill>
              </a:rPr>
              <a:t>escenarios epidemiológicos</a:t>
            </a:r>
            <a:r>
              <a:rPr lang="es-MX" sz="3200" dirty="0">
                <a:solidFill>
                  <a:srgbClr val="FFFFFF"/>
                </a:solidFill>
              </a:rPr>
              <a:t>, instrumentos para la </a:t>
            </a:r>
            <a:r>
              <a:rPr lang="es-MX" sz="3200" b="1" dirty="0">
                <a:solidFill>
                  <a:srgbClr val="FFFFFF"/>
                </a:solidFill>
              </a:rPr>
              <a:t>planificación de recursos y capacidades </a:t>
            </a:r>
            <a:r>
              <a:rPr lang="es-MX" sz="3200" b="1" dirty="0" smtClean="0">
                <a:solidFill>
                  <a:srgbClr val="FFFFFF"/>
                </a:solidFill>
              </a:rPr>
              <a:t>sanitarias</a:t>
            </a:r>
            <a:r>
              <a:rPr lang="es-MX" sz="3200" dirty="0" smtClean="0">
                <a:solidFill>
                  <a:srgbClr val="FFFFFF"/>
                </a:solidFill>
              </a:rPr>
              <a:t>, una </a:t>
            </a:r>
            <a:r>
              <a:rPr lang="es-MX" sz="3200" dirty="0">
                <a:solidFill>
                  <a:srgbClr val="FFFFFF"/>
                </a:solidFill>
              </a:rPr>
              <a:t>aplicación móvil para pre-diagnóstico </a:t>
            </a:r>
            <a:r>
              <a:rPr lang="es-MX" sz="3200" dirty="0" smtClean="0">
                <a:solidFill>
                  <a:srgbClr val="FFFFFF"/>
                </a:solidFill>
              </a:rPr>
              <a:t>y </a:t>
            </a:r>
            <a:r>
              <a:rPr lang="es-MX" sz="3200" b="1" dirty="0" smtClean="0">
                <a:solidFill>
                  <a:srgbClr val="FFFFFF"/>
                </a:solidFill>
              </a:rPr>
              <a:t>seguimiento en tiempo real de pacientes infectados</a:t>
            </a:r>
            <a:r>
              <a:rPr lang="es-MX" sz="3200" dirty="0" smtClean="0">
                <a:solidFill>
                  <a:srgbClr val="FFFFFF"/>
                </a:solidFill>
              </a:rPr>
              <a:t>, y proyectos </a:t>
            </a:r>
            <a:r>
              <a:rPr lang="es-MX" sz="3200" dirty="0">
                <a:solidFill>
                  <a:srgbClr val="FFFFFF"/>
                </a:solidFill>
              </a:rPr>
              <a:t>para el monitoreo del nivel de </a:t>
            </a:r>
            <a:r>
              <a:rPr lang="es-MX" sz="3200" b="1" dirty="0">
                <a:solidFill>
                  <a:srgbClr val="FFFFFF"/>
                </a:solidFill>
              </a:rPr>
              <a:t>movilidad de la población </a:t>
            </a:r>
          </a:p>
        </p:txBody>
      </p:sp>
    </p:spTree>
    <p:extLst>
      <p:ext uri="{BB962C8B-B14F-4D97-AF65-F5344CB8AC3E}">
        <p14:creationId xmlns:p14="http://schemas.microsoft.com/office/powerpoint/2010/main" val="16007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 b="61651"/>
          <a:stretch/>
        </p:blipFill>
        <p:spPr>
          <a:xfrm>
            <a:off x="-53087" y="-477121"/>
            <a:ext cx="10133712" cy="5494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/>
          <p:nvPr/>
        </p:nvSpPr>
        <p:spPr>
          <a:xfrm>
            <a:off x="0" y="841829"/>
            <a:ext cx="7982856" cy="4809671"/>
          </a:xfrm>
          <a:prstGeom prst="rect">
            <a:avLst/>
          </a:prstGeom>
          <a:solidFill>
            <a:srgbClr val="F9B2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9B2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549275" y="1876425"/>
            <a:ext cx="8083550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444500" y="1089025"/>
            <a:ext cx="7950200" cy="33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206375" y="1470466"/>
            <a:ext cx="7594599" cy="44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3000"/>
              </a:lnSpc>
              <a:buClr>
                <a:srgbClr val="FFFFFF"/>
              </a:buClr>
              <a:buSzPts val="6600"/>
            </a:pPr>
            <a:r>
              <a:rPr lang="es-MX" sz="6600" b="1" dirty="0" smtClean="0">
                <a:solidFill>
                  <a:srgbClr val="FFFFFF"/>
                </a:solidFill>
              </a:rPr>
              <a:t>AMBIENTE</a:t>
            </a:r>
            <a:endParaRPr lang="es-ES_tradnl" sz="6600" b="1" dirty="0">
              <a:solidFill>
                <a:srgbClr val="FFFFFF"/>
              </a:solidFill>
            </a:endParaRPr>
          </a:p>
        </p:txBody>
      </p:sp>
      <p:pic>
        <p:nvPicPr>
          <p:cNvPr id="320" name="Google Shape;32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5989"/>
            <a:ext cx="768350" cy="4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9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69229" y="1319102"/>
            <a:ext cx="8813818" cy="4213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MX" sz="3200" b="1" dirty="0">
                <a:solidFill>
                  <a:schemeClr val="bg1"/>
                </a:solidFill>
              </a:rPr>
              <a:t>Investigadores del Conicet y del Laboratorio de Virus Emergentes de la Universidad de Quilmes comprobaron que la detección de coronavirus en aguas residuales de un barrio popular aumentó o disminuyó en forma directa de acuerdo a la cantidad de casos, lo que constituye el primer trabajo que demuestra esta correlación en zonas donde no toda la población tiene cloacas</a:t>
            </a:r>
            <a:r>
              <a:rPr lang="es-MX" sz="3200" dirty="0"/>
              <a:t>.</a:t>
            </a:r>
            <a:endParaRPr lang="es-MX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306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t="12487" r="50575" b="39404"/>
          <a:stretch/>
        </p:blipFill>
        <p:spPr>
          <a:xfrm>
            <a:off x="7333899" y="-19251"/>
            <a:ext cx="5493452" cy="756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88"/>
          <p:cNvSpPr txBox="1"/>
          <p:nvPr/>
        </p:nvSpPr>
        <p:spPr>
          <a:xfrm>
            <a:off x="742789" y="329271"/>
            <a:ext cx="674583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400" b="1" i="0" u="none" dirty="0" smtClean="0">
                <a:solidFill>
                  <a:schemeClr val="bg1"/>
                </a:solidFill>
                <a:sym typeface="Arial"/>
              </a:rPr>
              <a:t>Evolución de la cantidad de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400" b="1" i="0" u="none" dirty="0" smtClean="0">
                <a:solidFill>
                  <a:schemeClr val="bg1"/>
                </a:solidFill>
                <a:sym typeface="Arial"/>
              </a:rPr>
              <a:t>Personal de Apoyo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000" b="1" i="0" u="none" dirty="0" smtClean="0">
                <a:solidFill>
                  <a:schemeClr val="bg1"/>
                </a:solidFill>
                <a:sym typeface="Arial"/>
              </a:rPr>
              <a:t>2003-2019</a:t>
            </a:r>
            <a:endParaRPr lang="es-AR" sz="2000" dirty="0">
              <a:solidFill>
                <a:schemeClr val="bg1"/>
              </a:solidFill>
            </a:endParaRPr>
          </a:p>
        </p:txBody>
      </p:sp>
      <p:grpSp>
        <p:nvGrpSpPr>
          <p:cNvPr id="11" name="Google Shape;235;p30"/>
          <p:cNvGrpSpPr/>
          <p:nvPr/>
        </p:nvGrpSpPr>
        <p:grpSpPr>
          <a:xfrm>
            <a:off x="6873765" y="-19251"/>
            <a:ext cx="3206859" cy="1803934"/>
            <a:chOff x="727075" y="1184275"/>
            <a:chExt cx="3230562" cy="4257675"/>
          </a:xfrm>
        </p:grpSpPr>
        <p:sp>
          <p:nvSpPr>
            <p:cNvPr id="12" name="Google Shape;236;p30"/>
            <p:cNvSpPr txBox="1"/>
            <p:nvPr/>
          </p:nvSpPr>
          <p:spPr>
            <a:xfrm>
              <a:off x="727075" y="1184275"/>
              <a:ext cx="3230562" cy="4257675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37;p30"/>
            <p:cNvSpPr txBox="1"/>
            <p:nvPr/>
          </p:nvSpPr>
          <p:spPr>
            <a:xfrm>
              <a:off x="800100" y="1184275"/>
              <a:ext cx="3084512" cy="4257675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-ES" sz="1800" b="1" dirty="0" smtClean="0">
                  <a:solidFill>
                    <a:schemeClr val="bg1"/>
                  </a:solidFill>
                </a:rPr>
                <a:t>Personal de Apoyo 2019</a:t>
              </a:r>
              <a:endParaRPr sz="1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algn="ctr"/>
              <a:r>
                <a:rPr lang="es-ES" sz="6000" b="1" dirty="0" smtClean="0"/>
                <a:t>2.791</a:t>
              </a:r>
              <a:endParaRPr lang="es-ES" sz="6000" dirty="0"/>
            </a:p>
          </p:txBody>
        </p:sp>
        <p:cxnSp>
          <p:nvCxnSpPr>
            <p:cNvPr id="14" name="Google Shape;238;p30"/>
            <p:cNvCxnSpPr/>
            <p:nvPr/>
          </p:nvCxnSpPr>
          <p:spPr>
            <a:xfrm>
              <a:off x="1214218" y="2720783"/>
              <a:ext cx="2284412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aphicFrame>
        <p:nvGraphicFramePr>
          <p:cNvPr id="10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955008"/>
              </p:ext>
            </p:extLst>
          </p:nvPr>
        </p:nvGraphicFramePr>
        <p:xfrm>
          <a:off x="1" y="1784683"/>
          <a:ext cx="10096690" cy="517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50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69229" y="1319102"/>
            <a:ext cx="8813818" cy="485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Investigadores del </a:t>
            </a:r>
            <a:r>
              <a:rPr lang="es-MX" sz="2800" b="1" dirty="0">
                <a:solidFill>
                  <a:schemeClr val="bg1"/>
                </a:solidFill>
              </a:rPr>
              <a:t>Conicet y de la Universidad Nacional de La Plata (UNLP) en el Instituto Argentino de Radioastronomía (IAR, Conicet-CICPBA) </a:t>
            </a:r>
            <a:r>
              <a:rPr lang="es-MX" sz="2800" b="1" dirty="0" smtClean="0">
                <a:solidFill>
                  <a:schemeClr val="bg1"/>
                </a:solidFill>
              </a:rPr>
              <a:t> desarrollaron un </a:t>
            </a:r>
            <a:r>
              <a:rPr lang="es-MX" sz="2800" b="1" dirty="0">
                <a:solidFill>
                  <a:schemeClr val="bg1"/>
                </a:solidFill>
              </a:rPr>
              <a:t>cañón de ozono.</a:t>
            </a:r>
          </a:p>
          <a:p>
            <a:r>
              <a:rPr lang="es-MX" sz="2800" b="1" dirty="0">
                <a:solidFill>
                  <a:schemeClr val="bg1"/>
                </a:solidFill>
              </a:rPr>
              <a:t>Se trata de un dispositivo que permite generar altas concentraciones de ese gas para luego esparcirlo en diferentes espacios públicos y eliminar de forma rápida, segura y eficiente virus, bacterias y gérmenes que pueda haber en las superficies.</a:t>
            </a:r>
          </a:p>
          <a:p>
            <a:pPr lvl="0" algn="ctr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MX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257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 b="61651"/>
          <a:stretch/>
        </p:blipFill>
        <p:spPr>
          <a:xfrm>
            <a:off x="-53087" y="-477121"/>
            <a:ext cx="10133712" cy="5494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/>
          <p:nvPr/>
        </p:nvSpPr>
        <p:spPr>
          <a:xfrm>
            <a:off x="0" y="841829"/>
            <a:ext cx="7982856" cy="4809671"/>
          </a:xfrm>
          <a:prstGeom prst="rect">
            <a:avLst/>
          </a:prstGeom>
          <a:solidFill>
            <a:srgbClr val="F9B2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9B2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549275" y="1876425"/>
            <a:ext cx="8083550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444500" y="1089025"/>
            <a:ext cx="7950200" cy="33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206375" y="1470466"/>
            <a:ext cx="7594599" cy="44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3000"/>
              </a:lnSpc>
              <a:buClr>
                <a:srgbClr val="FFFFFF"/>
              </a:buClr>
              <a:buSzPts val="6600"/>
            </a:pPr>
            <a:r>
              <a:rPr lang="es-MX" sz="6600" b="1" dirty="0">
                <a:solidFill>
                  <a:srgbClr val="FFFFFF"/>
                </a:solidFill>
              </a:rPr>
              <a:t>CONSECUENCIAS SOCIALES DE LA PANDEMIA</a:t>
            </a:r>
            <a:endParaRPr lang="es-ES_tradnl" sz="6600" b="1" dirty="0">
              <a:solidFill>
                <a:srgbClr val="FFFFFF"/>
              </a:solidFill>
            </a:endParaRPr>
          </a:p>
        </p:txBody>
      </p:sp>
      <p:pic>
        <p:nvPicPr>
          <p:cNvPr id="320" name="Google Shape;32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" y="6525989"/>
            <a:ext cx="768350" cy="42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5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490537" y="670226"/>
            <a:ext cx="9048750" cy="51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419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MX" sz="3200" dirty="0" smtClean="0">
                <a:solidFill>
                  <a:srgbClr val="FFFFFF"/>
                </a:solidFill>
              </a:rPr>
              <a:t>La </a:t>
            </a:r>
            <a:r>
              <a:rPr lang="es-MX" sz="3200" dirty="0">
                <a:solidFill>
                  <a:srgbClr val="FFFFFF"/>
                </a:solidFill>
              </a:rPr>
              <a:t>Comisión Ciencias Sociales </a:t>
            </a:r>
            <a:r>
              <a:rPr lang="es-MX" sz="3200" dirty="0" smtClean="0">
                <a:solidFill>
                  <a:srgbClr val="FFFFFF"/>
                </a:solidFill>
              </a:rPr>
              <a:t>de la Unidad </a:t>
            </a:r>
            <a:r>
              <a:rPr lang="es-MX" sz="3200" dirty="0">
                <a:solidFill>
                  <a:srgbClr val="FFFFFF"/>
                </a:solidFill>
              </a:rPr>
              <a:t>Covid-19 elaboró el informe “Relevamiento del impacto social de las medidas del Aislamiento dispuestas por el PEN”, que analiza cómo se expresan y qué desafíos presentan los </a:t>
            </a:r>
            <a:r>
              <a:rPr lang="es-MX" sz="3200" b="1" dirty="0">
                <a:solidFill>
                  <a:srgbClr val="FFFFFF"/>
                </a:solidFill>
              </a:rPr>
              <a:t>déficits estructurales de la sociedad argentina y la situación de las poblaciones vulnerables </a:t>
            </a:r>
            <a:r>
              <a:rPr lang="es-MX" sz="3200" dirty="0">
                <a:solidFill>
                  <a:srgbClr val="FFFFFF"/>
                </a:solidFill>
              </a:rPr>
              <a:t>frente a las medidas sanitarias de corte excepcional. </a:t>
            </a: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2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490537" y="670226"/>
            <a:ext cx="9048750" cy="51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419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endParaRPr lang="es-MX" sz="32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MX" sz="3200" dirty="0" smtClean="0">
                <a:solidFill>
                  <a:srgbClr val="FFFFFF"/>
                </a:solidFill>
              </a:rPr>
              <a:t>Lanzamos </a:t>
            </a:r>
            <a:r>
              <a:rPr lang="es-MX" sz="3200" dirty="0">
                <a:solidFill>
                  <a:srgbClr val="FFFFFF"/>
                </a:solidFill>
              </a:rPr>
              <a:t>la Plataforma CONFIAR: investigadoras/es y becaries del CONICET trabajan junto a la agencia de noticias Télam en la </a:t>
            </a:r>
            <a:r>
              <a:rPr lang="es-MX" sz="3200" b="1" dirty="0">
                <a:solidFill>
                  <a:srgbClr val="FFFFFF"/>
                </a:solidFill>
              </a:rPr>
              <a:t>generación de contenidos para brindar a la sociedad información veraz y chequeada sobre la pandemia</a:t>
            </a:r>
            <a:r>
              <a:rPr lang="es-MX" sz="320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8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490537" y="670226"/>
            <a:ext cx="9048750" cy="51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419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419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endParaRPr lang="es-MX" sz="32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MX" sz="3200" dirty="0">
                <a:solidFill>
                  <a:srgbClr val="FFFFFF"/>
                </a:solidFill>
              </a:rPr>
              <a:t>Se publicó un informe que visibiliza los impactos específicos sobre las </a:t>
            </a:r>
            <a:r>
              <a:rPr lang="es-MX" sz="3200" b="1" dirty="0">
                <a:solidFill>
                  <a:srgbClr val="FFFFFF"/>
                </a:solidFill>
              </a:rPr>
              <a:t>mujeres en situación de vulnerabilidad </a:t>
            </a:r>
            <a:r>
              <a:rPr lang="es-MX" sz="3200" dirty="0">
                <a:solidFill>
                  <a:srgbClr val="FFFFFF"/>
                </a:solidFill>
              </a:rPr>
              <a:t>en términos de desigualdad socioeconómica, sanitaria, ambiental, de género y étnico-racial.</a:t>
            </a: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490537" y="541635"/>
            <a:ext cx="9048750" cy="51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419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endParaRPr lang="es-MX" sz="32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endParaRPr lang="es-MX" sz="32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MX" sz="3200" dirty="0">
                <a:solidFill>
                  <a:srgbClr val="FFFFFF"/>
                </a:solidFill>
              </a:rPr>
              <a:t>La Red de cuidados, derechos y decisiones en el final de la vida del CONICET generó un documento con </a:t>
            </a:r>
            <a:r>
              <a:rPr lang="es-MX" sz="3200" b="1" dirty="0">
                <a:solidFill>
                  <a:srgbClr val="FFFFFF"/>
                </a:solidFill>
              </a:rPr>
              <a:t>consideraciones, propuestas y recomendaciones para los protocolos de tratamiento humanizado del final de vida</a:t>
            </a:r>
            <a:r>
              <a:rPr lang="es-MX" sz="3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490537" y="541635"/>
            <a:ext cx="9048750" cy="51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419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endParaRPr lang="es-MX" sz="32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endParaRPr lang="es-MX" sz="32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MX" sz="3200" dirty="0">
                <a:solidFill>
                  <a:srgbClr val="FFFFFF"/>
                </a:solidFill>
              </a:rPr>
              <a:t>Múltiples grupos de investigación de todo el país realizaron estudios sobre los impactos de la pandemia en la vida social, las </a:t>
            </a:r>
            <a:r>
              <a:rPr lang="es-MX" sz="3200" b="1" dirty="0">
                <a:solidFill>
                  <a:srgbClr val="FFFFFF"/>
                </a:solidFill>
              </a:rPr>
              <a:t>rutinas laborales y cotidianas</a:t>
            </a:r>
            <a:r>
              <a:rPr lang="es-MX" sz="3200" dirty="0">
                <a:solidFill>
                  <a:srgbClr val="FFFFFF"/>
                </a:solidFill>
              </a:rPr>
              <a:t>, el uso y la valoración del </a:t>
            </a:r>
            <a:r>
              <a:rPr lang="es-MX" sz="3200" b="1" dirty="0">
                <a:solidFill>
                  <a:srgbClr val="FFFFFF"/>
                </a:solidFill>
              </a:rPr>
              <a:t>espacio público</a:t>
            </a:r>
            <a:r>
              <a:rPr lang="es-MX" sz="3200" dirty="0">
                <a:solidFill>
                  <a:srgbClr val="FFFFFF"/>
                </a:solidFill>
              </a:rPr>
              <a:t>, la </a:t>
            </a:r>
            <a:r>
              <a:rPr lang="es-MX" sz="3200" b="1" dirty="0">
                <a:solidFill>
                  <a:srgbClr val="FFFFFF"/>
                </a:solidFill>
              </a:rPr>
              <a:t>educación</a:t>
            </a:r>
            <a:r>
              <a:rPr lang="es-MX" sz="3200" dirty="0">
                <a:solidFill>
                  <a:srgbClr val="FFFFFF"/>
                </a:solidFill>
              </a:rPr>
              <a:t> y los efectos del aislamiento en diversas poblaciones. </a:t>
            </a: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3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490537" y="541635"/>
            <a:ext cx="9048750" cy="51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419" sz="18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FFFFFF"/>
              </a:buClr>
              <a:buSzPts val="2800"/>
            </a:pPr>
            <a:endParaRPr lang="es-AR" sz="18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endParaRPr lang="es-MX" sz="3200" dirty="0" smtClean="0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buSzPts val="2800"/>
            </a:pPr>
            <a:r>
              <a:rPr lang="es-MX" sz="6000" dirty="0" smtClean="0">
                <a:solidFill>
                  <a:srgbClr val="FFFFFF"/>
                </a:solidFill>
              </a:rPr>
              <a:t>Qué nos enseñó la pandemia?</a:t>
            </a:r>
            <a:endParaRPr lang="es-MX" sz="6000" dirty="0" smtClean="0">
              <a:solidFill>
                <a:srgbClr val="FFFFFF"/>
              </a:solidFill>
            </a:endParaRP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9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6" descr="C:\Users\egelemur\Desktop\cienciaEnTuVida_naranj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770" y="-200007"/>
            <a:ext cx="4538859" cy="780825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6"/>
          <p:cNvSpPr txBox="1"/>
          <p:nvPr/>
        </p:nvSpPr>
        <p:spPr>
          <a:xfrm>
            <a:off x="612469" y="1081635"/>
            <a:ext cx="4688996" cy="2658158"/>
          </a:xfrm>
          <a:prstGeom prst="rect">
            <a:avLst/>
          </a:prstGeom>
          <a:solidFill>
            <a:srgbClr val="AF6991"/>
          </a:solidFill>
          <a:ln>
            <a:solidFill>
              <a:srgbClr val="0070C0"/>
            </a:solidFill>
          </a:ln>
        </p:spPr>
        <p:txBody>
          <a:bodyPr spcFirstLastPara="1" wrap="square" lIns="91269" tIns="45623" rIns="91269" bIns="45623" anchor="t" anchorCtr="0">
            <a:noAutofit/>
          </a:bodyPr>
          <a:lstStyle/>
          <a:p>
            <a:pPr algn="ctr">
              <a:buSzPts val="4000"/>
            </a:pPr>
            <a:r>
              <a:rPr lang="es-AR" sz="66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Muchas</a:t>
            </a:r>
            <a:endParaRPr lang="es-AR" sz="6600" dirty="0" smtClean="0">
              <a:solidFill>
                <a:schemeClr val="bg1"/>
              </a:solidFill>
              <a:latin typeface="Freestyle Script" panose="030804020302050B0404" pitchFamily="66" charset="0"/>
            </a:endParaRPr>
          </a:p>
          <a:p>
            <a:pPr algn="ctr">
              <a:buSzPts val="4000"/>
            </a:pPr>
            <a:r>
              <a:rPr lang="en-US" sz="66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Gracias !</a:t>
            </a:r>
            <a:endParaRPr sz="6600" b="1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Google Shape;143;p21" descr="C:\Users\egelemur\Desktop\cienciaEnTuVida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771" y="5237358"/>
            <a:ext cx="1322203" cy="132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4;p21" descr="C:\Users\egelemur\Desktop\cienciaEnTuVida_logoconice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440" y="6631480"/>
            <a:ext cx="2376866" cy="766459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1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t="12487" r="50575" b="39404"/>
          <a:stretch/>
        </p:blipFill>
        <p:spPr>
          <a:xfrm>
            <a:off x="7333899" y="-19251"/>
            <a:ext cx="5493452" cy="75605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88"/>
          <p:cNvSpPr txBox="1"/>
          <p:nvPr/>
        </p:nvSpPr>
        <p:spPr>
          <a:xfrm>
            <a:off x="742789" y="121553"/>
            <a:ext cx="674583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50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400" b="1" i="0" u="none" dirty="0" smtClean="0">
                <a:solidFill>
                  <a:schemeClr val="bg1"/>
                </a:solidFill>
                <a:sym typeface="Arial"/>
              </a:rPr>
              <a:t>Evolución de la cantidad de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400" b="1" i="0" u="none" dirty="0" smtClean="0">
                <a:solidFill>
                  <a:schemeClr val="bg1"/>
                </a:solidFill>
                <a:sym typeface="Arial"/>
              </a:rPr>
              <a:t>Personal Administrativo en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400" b="1" i="0" u="none" dirty="0" smtClean="0">
                <a:solidFill>
                  <a:schemeClr val="bg1"/>
                </a:solidFill>
                <a:sym typeface="Arial"/>
              </a:rPr>
              <a:t>Sede Central </a:t>
            </a:r>
            <a:r>
              <a:rPr lang="es-AR" sz="2400" b="1" dirty="0" smtClean="0">
                <a:solidFill>
                  <a:schemeClr val="bg1"/>
                </a:solidFill>
              </a:rPr>
              <a:t>y Red Institucional</a:t>
            </a:r>
            <a:r>
              <a:rPr lang="es-AR" sz="2400" b="1" i="0" u="none" dirty="0" smtClean="0">
                <a:solidFill>
                  <a:schemeClr val="bg1"/>
                </a:solidFill>
                <a:sym typeface="Arial"/>
              </a:rPr>
              <a:t>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9BDE"/>
              </a:buClr>
              <a:buSzPts val="2000"/>
              <a:buFont typeface="Arial"/>
              <a:buNone/>
            </a:pPr>
            <a:r>
              <a:rPr lang="es-AR" sz="2000" b="1" i="0" u="none" dirty="0" smtClean="0">
                <a:solidFill>
                  <a:schemeClr val="bg1"/>
                </a:solidFill>
                <a:sym typeface="Arial"/>
              </a:rPr>
              <a:t>2003-2019</a:t>
            </a:r>
            <a:endParaRPr lang="es-AR" sz="2000" dirty="0">
              <a:solidFill>
                <a:schemeClr val="bg1"/>
              </a:solidFill>
            </a:endParaRPr>
          </a:p>
        </p:txBody>
      </p:sp>
      <p:grpSp>
        <p:nvGrpSpPr>
          <p:cNvPr id="11" name="Google Shape;235;p30"/>
          <p:cNvGrpSpPr/>
          <p:nvPr/>
        </p:nvGrpSpPr>
        <p:grpSpPr>
          <a:xfrm>
            <a:off x="6873765" y="-19251"/>
            <a:ext cx="3206859" cy="1803934"/>
            <a:chOff x="727075" y="1184275"/>
            <a:chExt cx="3230562" cy="4257675"/>
          </a:xfrm>
        </p:grpSpPr>
        <p:sp>
          <p:nvSpPr>
            <p:cNvPr id="12" name="Google Shape;236;p30"/>
            <p:cNvSpPr txBox="1"/>
            <p:nvPr/>
          </p:nvSpPr>
          <p:spPr>
            <a:xfrm>
              <a:off x="727075" y="1184275"/>
              <a:ext cx="3230562" cy="4257675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37;p30"/>
            <p:cNvSpPr txBox="1"/>
            <p:nvPr/>
          </p:nvSpPr>
          <p:spPr>
            <a:xfrm>
              <a:off x="800100" y="1184275"/>
              <a:ext cx="3084512" cy="4257675"/>
            </a:xfrm>
            <a:prstGeom prst="rect">
              <a:avLst/>
            </a:prstGeom>
            <a:solidFill>
              <a:srgbClr val="F7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-ES" sz="1800" b="1" dirty="0" smtClean="0">
                  <a:solidFill>
                    <a:schemeClr val="bg1"/>
                  </a:solidFill>
                </a:rPr>
                <a:t>Personal Administrativo 2019</a:t>
              </a:r>
              <a:endParaRPr sz="1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algn="ctr"/>
              <a:r>
                <a:rPr lang="es-ES" sz="6000" b="1" dirty="0" smtClean="0"/>
                <a:t>1.308</a:t>
              </a:r>
              <a:endParaRPr lang="es-ES" sz="6000" dirty="0"/>
            </a:p>
          </p:txBody>
        </p:sp>
        <p:cxnSp>
          <p:nvCxnSpPr>
            <p:cNvPr id="14" name="Google Shape;238;p30"/>
            <p:cNvCxnSpPr/>
            <p:nvPr/>
          </p:nvCxnSpPr>
          <p:spPr>
            <a:xfrm>
              <a:off x="1214218" y="2985821"/>
              <a:ext cx="2284412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aphicFrame>
        <p:nvGraphicFramePr>
          <p:cNvPr id="1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97951"/>
              </p:ext>
            </p:extLst>
          </p:nvPr>
        </p:nvGraphicFramePr>
        <p:xfrm>
          <a:off x="-1" y="1767847"/>
          <a:ext cx="10080625" cy="530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91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49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6526212"/>
            <a:ext cx="7683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90537" y="766622"/>
            <a:ext cx="8361908" cy="575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3600" dirty="0" smtClean="0">
                <a:solidFill>
                  <a:srgbClr val="FFFFFF"/>
                </a:solidFill>
              </a:rPr>
              <a:t>En síntesis, puede observarse: </a:t>
            </a: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>
              <a:solidFill>
                <a:srgbClr val="FFFFFF"/>
              </a:solidFill>
            </a:endParaRP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3600" dirty="0" smtClean="0">
                <a:solidFill>
                  <a:srgbClr val="FFFFFF"/>
                </a:solidFill>
              </a:rPr>
              <a:t>a) una marcada reducción de las tasas de crecimiento de la </a:t>
            </a:r>
            <a:r>
              <a:rPr lang="es-AR" sz="3600" dirty="0">
                <a:solidFill>
                  <a:srgbClr val="FFFFFF"/>
                </a:solidFill>
              </a:rPr>
              <a:t>cantidad </a:t>
            </a:r>
            <a:r>
              <a:rPr lang="es-AR" sz="3600" dirty="0" smtClean="0">
                <a:solidFill>
                  <a:srgbClr val="FFFFFF"/>
                </a:solidFill>
              </a:rPr>
              <a:t>total de investigadoras/es (con una fuerte </a:t>
            </a:r>
            <a:r>
              <a:rPr lang="es-AR" sz="3600" dirty="0">
                <a:solidFill>
                  <a:srgbClr val="FFFFFF"/>
                </a:solidFill>
              </a:rPr>
              <a:t>caída en los ingresos en 2016, 2017 y </a:t>
            </a:r>
            <a:r>
              <a:rPr lang="es-AR" sz="3600" dirty="0" smtClean="0">
                <a:solidFill>
                  <a:srgbClr val="FFFFFF"/>
                </a:solidFill>
              </a:rPr>
              <a:t>2018);</a:t>
            </a: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419" sz="3600" dirty="0" smtClean="0">
              <a:solidFill>
                <a:srgbClr val="FFFFFF"/>
              </a:solidFill>
            </a:endParaRPr>
          </a:p>
          <a:p>
            <a:pPr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r>
              <a:rPr lang="es-AR" sz="3600" dirty="0">
                <a:solidFill>
                  <a:srgbClr val="FFFFFF"/>
                </a:solidFill>
              </a:rPr>
              <a:t>b) una importante y sostenida reducción en la cantidad de becas aprobadas, en todas sus modalidades;</a:t>
            </a:r>
          </a:p>
          <a:p>
            <a:pPr lvl="0">
              <a:lnSpc>
                <a:spcPct val="93000"/>
              </a:lnSpc>
              <a:buClr>
                <a:srgbClr val="009BDE"/>
              </a:buClr>
              <a:buSzPts val="2000"/>
              <a:defRPr/>
            </a:pPr>
            <a:endParaRPr lang="es-AR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14143</TotalTime>
  <Words>2562</Words>
  <Application>Microsoft Office PowerPoint</Application>
  <PresentationFormat>Personalizado</PresentationFormat>
  <Paragraphs>366</Paragraphs>
  <Slides>78</Slides>
  <Notes>78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78</vt:i4>
      </vt:variant>
    </vt:vector>
  </HeadingPairs>
  <TitlesOfParts>
    <vt:vector size="89" baseType="lpstr">
      <vt:lpstr>Georgia</vt:lpstr>
      <vt:lpstr>Arial Narrow</vt:lpstr>
      <vt:lpstr>Segoe UI Historic</vt:lpstr>
      <vt:lpstr>Freestyle Script</vt:lpstr>
      <vt:lpstr>Arial</vt:lpstr>
      <vt:lpstr>Times New Roman</vt:lpstr>
      <vt:lpstr>Arial Unicode MS</vt:lpstr>
      <vt:lpstr>Calibri</vt:lpstr>
      <vt:lpstr>Tema de Office</vt:lpstr>
      <vt:lpstr>1_Tema de Office</vt:lpstr>
      <vt:lpstr>3_Default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Eugenia Tola</dc:creator>
  <cp:lastModifiedBy>Ana Franchi</cp:lastModifiedBy>
  <cp:revision>248</cp:revision>
  <cp:lastPrinted>2020-01-14T17:41:20Z</cp:lastPrinted>
  <dcterms:modified xsi:type="dcterms:W3CDTF">2020-10-30T16:09:58Z</dcterms:modified>
</cp:coreProperties>
</file>